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99" r:id="rId2"/>
    <p:sldId id="300" r:id="rId3"/>
    <p:sldId id="301" r:id="rId4"/>
    <p:sldId id="302" r:id="rId5"/>
    <p:sldId id="303" r:id="rId6"/>
    <p:sldId id="296" r:id="rId7"/>
    <p:sldId id="269" r:id="rId8"/>
    <p:sldId id="262" r:id="rId9"/>
    <p:sldId id="304" r:id="rId10"/>
    <p:sldId id="305" r:id="rId11"/>
    <p:sldId id="274" r:id="rId12"/>
    <p:sldId id="306" r:id="rId13"/>
    <p:sldId id="297" r:id="rId14"/>
    <p:sldId id="291" r:id="rId15"/>
    <p:sldId id="317" r:id="rId16"/>
    <p:sldId id="292" r:id="rId17"/>
    <p:sldId id="293" r:id="rId18"/>
    <p:sldId id="316" r:id="rId19"/>
    <p:sldId id="315" r:id="rId20"/>
    <p:sldId id="311" r:id="rId21"/>
    <p:sldId id="273" r:id="rId22"/>
    <p:sldId id="312" r:id="rId23"/>
    <p:sldId id="294" r:id="rId24"/>
    <p:sldId id="313" r:id="rId25"/>
    <p:sldId id="314" r:id="rId26"/>
    <p:sldId id="295" r:id="rId27"/>
    <p:sldId id="309" r:id="rId28"/>
    <p:sldId id="310" r:id="rId29"/>
    <p:sldId id="308" r:id="rId30"/>
    <p:sldId id="403" r:id="rId31"/>
    <p:sldId id="33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58B0"/>
    <a:srgbClr val="0000FF"/>
    <a:srgbClr val="9DD4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65"/>
    <p:restoredTop sz="88553" autoAdjust="0"/>
  </p:normalViewPr>
  <p:slideViewPr>
    <p:cSldViewPr snapToGrid="0" snapToObjects="1">
      <p:cViewPr varScale="1">
        <p:scale>
          <a:sx n="91" d="100"/>
          <a:sy n="91" d="100"/>
        </p:scale>
        <p:origin x="1144" y="17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EAF7D6-4625-4015-B26C-57136E6FE073}"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A0D585A6-CE00-46F4-995E-D43647E0A617}">
      <dgm:prSet phldrT="[Text]"/>
      <dgm:spPr/>
      <dgm:t>
        <a:bodyPr/>
        <a:lstStyle/>
        <a:p>
          <a:r>
            <a:rPr lang="en-US" dirty="0"/>
            <a:t>Web</a:t>
          </a:r>
        </a:p>
      </dgm:t>
    </dgm:pt>
    <dgm:pt modelId="{B7396E53-217F-45B3-A65D-FCC7C06B99DF}" type="parTrans" cxnId="{3C1E6075-176E-41B8-A216-8B91EBCB829A}">
      <dgm:prSet/>
      <dgm:spPr/>
      <dgm:t>
        <a:bodyPr/>
        <a:lstStyle/>
        <a:p>
          <a:endParaRPr lang="en-US"/>
        </a:p>
      </dgm:t>
    </dgm:pt>
    <dgm:pt modelId="{59FDB3F0-D2E3-40FC-902A-EA96C9BA6E9F}" type="sibTrans" cxnId="{3C1E6075-176E-41B8-A216-8B91EBCB829A}">
      <dgm:prSet/>
      <dgm:spPr/>
      <dgm:t>
        <a:bodyPr/>
        <a:lstStyle/>
        <a:p>
          <a:endParaRPr lang="en-US"/>
        </a:p>
      </dgm:t>
    </dgm:pt>
    <dgm:pt modelId="{E1211866-2E87-4DBC-AEC9-5DA5FA917591}">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a:t>Big Data</a:t>
          </a:r>
        </a:p>
      </dgm:t>
    </dgm:pt>
    <dgm:pt modelId="{C8171CF4-A09B-4C23-A30E-3705696C5059}" type="parTrans" cxnId="{B89FF410-9905-464A-8C1E-21A1BE87AC20}">
      <dgm:prSet/>
      <dgm:spPr/>
      <dgm:t>
        <a:bodyPr/>
        <a:lstStyle/>
        <a:p>
          <a:endParaRPr lang="en-US"/>
        </a:p>
      </dgm:t>
    </dgm:pt>
    <dgm:pt modelId="{802EADDF-8AB5-47BC-9A4F-A070C39587AD}" type="sibTrans" cxnId="{B89FF410-9905-464A-8C1E-21A1BE87AC20}">
      <dgm:prSet/>
      <dgm:spPr/>
      <dgm:t>
        <a:bodyPr/>
        <a:lstStyle/>
        <a:p>
          <a:endParaRPr lang="en-US"/>
        </a:p>
      </dgm:t>
    </dgm:pt>
    <dgm:pt modelId="{5F78C945-9212-4B20-B3C8-24DC432A1CB4}">
      <dgm:prSet phldrT="[Text]"/>
      <dgm:spPr/>
      <dgm:t>
        <a:bodyPr/>
        <a:lstStyle/>
        <a:p>
          <a:r>
            <a:rPr lang="en-US" dirty="0"/>
            <a:t>Cache</a:t>
          </a:r>
        </a:p>
      </dgm:t>
    </dgm:pt>
    <dgm:pt modelId="{9A4BB2C5-B0E4-414D-A828-D2A629320029}" type="parTrans" cxnId="{96723438-02A6-4462-B378-62869AE7AD9E}">
      <dgm:prSet/>
      <dgm:spPr/>
      <dgm:t>
        <a:bodyPr/>
        <a:lstStyle/>
        <a:p>
          <a:endParaRPr lang="en-US"/>
        </a:p>
      </dgm:t>
    </dgm:pt>
    <dgm:pt modelId="{E3F7B8F8-4683-430A-811B-FD570AC7FEE3}" type="sibTrans" cxnId="{96723438-02A6-4462-B378-62869AE7AD9E}">
      <dgm:prSet/>
      <dgm:spPr/>
      <dgm:t>
        <a:bodyPr/>
        <a:lstStyle/>
        <a:p>
          <a:endParaRPr lang="en-US"/>
        </a:p>
      </dgm:t>
    </dgm:pt>
    <dgm:pt modelId="{0CE4E7A0-C625-453E-A28D-25109FC4AA45}">
      <dgm:prSet phldrT="[Text]"/>
      <dgm:spPr/>
      <dgm:t>
        <a:bodyPr/>
        <a:lstStyle/>
        <a:p>
          <a:r>
            <a:rPr lang="en-US" dirty="0"/>
            <a:t>DB</a:t>
          </a:r>
        </a:p>
      </dgm:t>
    </dgm:pt>
    <dgm:pt modelId="{2522452B-4C8B-4ED0-9649-5F5D82404FC8}" type="parTrans" cxnId="{6AFC4D8E-E9ED-4987-B68F-7C63B2B25B35}">
      <dgm:prSet/>
      <dgm:spPr/>
      <dgm:t>
        <a:bodyPr/>
        <a:lstStyle/>
        <a:p>
          <a:endParaRPr lang="en-US"/>
        </a:p>
      </dgm:t>
    </dgm:pt>
    <dgm:pt modelId="{38E4E4C0-30C5-424D-B87C-801171D2B625}" type="sibTrans" cxnId="{6AFC4D8E-E9ED-4987-B68F-7C63B2B25B35}">
      <dgm:prSet/>
      <dgm:spPr/>
      <dgm:t>
        <a:bodyPr/>
        <a:lstStyle/>
        <a:p>
          <a:endParaRPr lang="en-US"/>
        </a:p>
      </dgm:t>
    </dgm:pt>
    <dgm:pt modelId="{8A551F57-1A2A-4A10-8DBE-F50792F32EDC}" type="pres">
      <dgm:prSet presAssocID="{07EAF7D6-4625-4015-B26C-57136E6FE073}" presName="diagram" presStyleCnt="0">
        <dgm:presLayoutVars>
          <dgm:dir/>
          <dgm:resizeHandles val="exact"/>
        </dgm:presLayoutVars>
      </dgm:prSet>
      <dgm:spPr/>
    </dgm:pt>
    <dgm:pt modelId="{3124CB89-88BB-485E-98AE-E994986DE7FD}" type="pres">
      <dgm:prSet presAssocID="{A0D585A6-CE00-46F4-995E-D43647E0A617}" presName="node" presStyleLbl="node1" presStyleIdx="0" presStyleCnt="4">
        <dgm:presLayoutVars>
          <dgm:bulletEnabled val="1"/>
        </dgm:presLayoutVars>
      </dgm:prSet>
      <dgm:spPr/>
    </dgm:pt>
    <dgm:pt modelId="{8589851E-F83D-480C-9C7A-35BBC76224C6}" type="pres">
      <dgm:prSet presAssocID="{59FDB3F0-D2E3-40FC-902A-EA96C9BA6E9F}" presName="sibTrans" presStyleCnt="0"/>
      <dgm:spPr/>
    </dgm:pt>
    <dgm:pt modelId="{B74E35CD-E473-4B39-A2E2-F3BC9BD95209}" type="pres">
      <dgm:prSet presAssocID="{E1211866-2E87-4DBC-AEC9-5DA5FA917591}" presName="node" presStyleLbl="node1" presStyleIdx="1" presStyleCnt="4">
        <dgm:presLayoutVars>
          <dgm:bulletEnabled val="1"/>
        </dgm:presLayoutVars>
      </dgm:prSet>
      <dgm:spPr/>
    </dgm:pt>
    <dgm:pt modelId="{4F08140D-F543-4CE1-BD70-C5D0A45EB102}" type="pres">
      <dgm:prSet presAssocID="{802EADDF-8AB5-47BC-9A4F-A070C39587AD}" presName="sibTrans" presStyleCnt="0"/>
      <dgm:spPr/>
    </dgm:pt>
    <dgm:pt modelId="{81CFEA58-9FD1-46AD-B854-A5EF7A5B776C}" type="pres">
      <dgm:prSet presAssocID="{5F78C945-9212-4B20-B3C8-24DC432A1CB4}" presName="node" presStyleLbl="node1" presStyleIdx="2" presStyleCnt="4">
        <dgm:presLayoutVars>
          <dgm:bulletEnabled val="1"/>
        </dgm:presLayoutVars>
      </dgm:prSet>
      <dgm:spPr/>
    </dgm:pt>
    <dgm:pt modelId="{F36166EB-0A2F-47C1-89D6-4DDE1CD188B3}" type="pres">
      <dgm:prSet presAssocID="{E3F7B8F8-4683-430A-811B-FD570AC7FEE3}" presName="sibTrans" presStyleCnt="0"/>
      <dgm:spPr/>
    </dgm:pt>
    <dgm:pt modelId="{14B2E16E-2B08-4568-AD88-FCAC985B7E98}" type="pres">
      <dgm:prSet presAssocID="{0CE4E7A0-C625-453E-A28D-25109FC4AA45}" presName="node" presStyleLbl="node1" presStyleIdx="3" presStyleCnt="4">
        <dgm:presLayoutVars>
          <dgm:bulletEnabled val="1"/>
        </dgm:presLayoutVars>
      </dgm:prSet>
      <dgm:spPr/>
    </dgm:pt>
  </dgm:ptLst>
  <dgm:cxnLst>
    <dgm:cxn modelId="{B89FF410-9905-464A-8C1E-21A1BE87AC20}" srcId="{07EAF7D6-4625-4015-B26C-57136E6FE073}" destId="{E1211866-2E87-4DBC-AEC9-5DA5FA917591}" srcOrd="1" destOrd="0" parTransId="{C8171CF4-A09B-4C23-A30E-3705696C5059}" sibTransId="{802EADDF-8AB5-47BC-9A4F-A070C39587AD}"/>
    <dgm:cxn modelId="{96723438-02A6-4462-B378-62869AE7AD9E}" srcId="{07EAF7D6-4625-4015-B26C-57136E6FE073}" destId="{5F78C945-9212-4B20-B3C8-24DC432A1CB4}" srcOrd="2" destOrd="0" parTransId="{9A4BB2C5-B0E4-414D-A828-D2A629320029}" sibTransId="{E3F7B8F8-4683-430A-811B-FD570AC7FEE3}"/>
    <dgm:cxn modelId="{D2FE6762-78A4-4248-AFF9-CB1556B1AAB2}" type="presOf" srcId="{5F78C945-9212-4B20-B3C8-24DC432A1CB4}" destId="{81CFEA58-9FD1-46AD-B854-A5EF7A5B776C}" srcOrd="0" destOrd="0" presId="urn:microsoft.com/office/officeart/2005/8/layout/default"/>
    <dgm:cxn modelId="{3C1E6075-176E-41B8-A216-8B91EBCB829A}" srcId="{07EAF7D6-4625-4015-B26C-57136E6FE073}" destId="{A0D585A6-CE00-46F4-995E-D43647E0A617}" srcOrd="0" destOrd="0" parTransId="{B7396E53-217F-45B3-A65D-FCC7C06B99DF}" sibTransId="{59FDB3F0-D2E3-40FC-902A-EA96C9BA6E9F}"/>
    <dgm:cxn modelId="{6AFC4D8E-E9ED-4987-B68F-7C63B2B25B35}" srcId="{07EAF7D6-4625-4015-B26C-57136E6FE073}" destId="{0CE4E7A0-C625-453E-A28D-25109FC4AA45}" srcOrd="3" destOrd="0" parTransId="{2522452B-4C8B-4ED0-9649-5F5D82404FC8}" sibTransId="{38E4E4C0-30C5-424D-B87C-801171D2B625}"/>
    <dgm:cxn modelId="{5612BB91-A8AF-A847-A957-E95F3B58ADFB}" type="presOf" srcId="{E1211866-2E87-4DBC-AEC9-5DA5FA917591}" destId="{B74E35CD-E473-4B39-A2E2-F3BC9BD95209}" srcOrd="0" destOrd="0" presId="urn:microsoft.com/office/officeart/2005/8/layout/default"/>
    <dgm:cxn modelId="{6C40DCCE-77B6-8441-AC79-6EB36072A088}" type="presOf" srcId="{07EAF7D6-4625-4015-B26C-57136E6FE073}" destId="{8A551F57-1A2A-4A10-8DBE-F50792F32EDC}" srcOrd="0" destOrd="0" presId="urn:microsoft.com/office/officeart/2005/8/layout/default"/>
    <dgm:cxn modelId="{368274D6-CAE1-CD49-ACCC-93BD9244F284}" type="presOf" srcId="{A0D585A6-CE00-46F4-995E-D43647E0A617}" destId="{3124CB89-88BB-485E-98AE-E994986DE7FD}" srcOrd="0" destOrd="0" presId="urn:microsoft.com/office/officeart/2005/8/layout/default"/>
    <dgm:cxn modelId="{AE3F2AE8-318D-224A-8F01-F16E0370FE5D}" type="presOf" srcId="{0CE4E7A0-C625-453E-A28D-25109FC4AA45}" destId="{14B2E16E-2B08-4568-AD88-FCAC985B7E98}" srcOrd="0" destOrd="0" presId="urn:microsoft.com/office/officeart/2005/8/layout/default"/>
    <dgm:cxn modelId="{E0156033-97DC-BC45-80F8-F111A2BA1739}" type="presParOf" srcId="{8A551F57-1A2A-4A10-8DBE-F50792F32EDC}" destId="{3124CB89-88BB-485E-98AE-E994986DE7FD}" srcOrd="0" destOrd="0" presId="urn:microsoft.com/office/officeart/2005/8/layout/default"/>
    <dgm:cxn modelId="{1F40577F-C8A5-E740-A808-186D61BA1845}" type="presParOf" srcId="{8A551F57-1A2A-4A10-8DBE-F50792F32EDC}" destId="{8589851E-F83D-480C-9C7A-35BBC76224C6}" srcOrd="1" destOrd="0" presId="urn:microsoft.com/office/officeart/2005/8/layout/default"/>
    <dgm:cxn modelId="{E16B6426-42C4-584D-A397-11B1C4FB4B61}" type="presParOf" srcId="{8A551F57-1A2A-4A10-8DBE-F50792F32EDC}" destId="{B74E35CD-E473-4B39-A2E2-F3BC9BD95209}" srcOrd="2" destOrd="0" presId="urn:microsoft.com/office/officeart/2005/8/layout/default"/>
    <dgm:cxn modelId="{A703CC11-9836-0441-BD83-F2E4F1A94480}" type="presParOf" srcId="{8A551F57-1A2A-4A10-8DBE-F50792F32EDC}" destId="{4F08140D-F543-4CE1-BD70-C5D0A45EB102}" srcOrd="3" destOrd="0" presId="urn:microsoft.com/office/officeart/2005/8/layout/default"/>
    <dgm:cxn modelId="{599A58F4-5DE9-294C-8189-9EC03433EC35}" type="presParOf" srcId="{8A551F57-1A2A-4A10-8DBE-F50792F32EDC}" destId="{81CFEA58-9FD1-46AD-B854-A5EF7A5B776C}" srcOrd="4" destOrd="0" presId="urn:microsoft.com/office/officeart/2005/8/layout/default"/>
    <dgm:cxn modelId="{3FA14E06-ABCB-3F47-A4DD-7F0609740459}" type="presParOf" srcId="{8A551F57-1A2A-4A10-8DBE-F50792F32EDC}" destId="{F36166EB-0A2F-47C1-89D6-4DDE1CD188B3}" srcOrd="5" destOrd="0" presId="urn:microsoft.com/office/officeart/2005/8/layout/default"/>
    <dgm:cxn modelId="{5D234E22-CC46-0347-93B8-A0C50492403F}" type="presParOf" srcId="{8A551F57-1A2A-4A10-8DBE-F50792F32EDC}" destId="{14B2E16E-2B08-4568-AD88-FCAC985B7E98}"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6C46C8-A116-49EE-91E2-5CEF866B862D}" type="doc">
      <dgm:prSet loTypeId="urn:microsoft.com/office/officeart/2005/8/layout/cycle5" loCatId="cycle" qsTypeId="urn:microsoft.com/office/officeart/2005/8/quickstyle/simple1" qsCatId="simple" csTypeId="urn:microsoft.com/office/officeart/2005/8/colors/accent6_2" csCatId="accent6" phldr="1"/>
      <dgm:spPr/>
      <dgm:t>
        <a:bodyPr/>
        <a:lstStyle/>
        <a:p>
          <a:endParaRPr lang="en-US"/>
        </a:p>
      </dgm:t>
    </dgm:pt>
    <dgm:pt modelId="{5D234ED7-7D52-4E49-B6D3-8F9911E3ABA5}">
      <dgm:prSet phldrT="[Text]"/>
      <dgm:spPr/>
      <dgm:t>
        <a:bodyPr/>
        <a:lstStyle/>
        <a:p>
          <a:r>
            <a:rPr lang="en-US" dirty="0"/>
            <a:t>RL Agent</a:t>
          </a:r>
        </a:p>
      </dgm:t>
    </dgm:pt>
    <dgm:pt modelId="{7EC6038B-A534-4BF7-A923-73B419D7C83C}" type="parTrans" cxnId="{8145C9DA-0E40-4E8E-B43A-0F022428488A}">
      <dgm:prSet/>
      <dgm:spPr/>
      <dgm:t>
        <a:bodyPr/>
        <a:lstStyle/>
        <a:p>
          <a:endParaRPr lang="en-US"/>
        </a:p>
      </dgm:t>
    </dgm:pt>
    <dgm:pt modelId="{B0F733FE-F59E-4530-AA1E-CB711E05A480}" type="sibTrans" cxnId="{8145C9DA-0E40-4E8E-B43A-0F022428488A}">
      <dgm:prSet/>
      <dgm:spPr/>
      <dgm:t>
        <a:bodyPr/>
        <a:lstStyle/>
        <a:p>
          <a:endParaRPr lang="en-US"/>
        </a:p>
      </dgm:t>
    </dgm:pt>
    <dgm:pt modelId="{DB3AC888-5655-42E3-9B77-BA04E01C0BE3}">
      <dgm:prSet phldrT="[Text]"/>
      <dgm:spPr/>
      <dgm:t>
        <a:bodyPr/>
        <a:lstStyle/>
        <a:p>
          <a:r>
            <a:rPr lang="en-US" dirty="0"/>
            <a:t>Environment</a:t>
          </a:r>
        </a:p>
      </dgm:t>
    </dgm:pt>
    <dgm:pt modelId="{FD01DCBB-A40E-4E18-A4DC-9E30DD52BAC9}" type="parTrans" cxnId="{6ACB9FED-14E7-4631-858B-C096C0D99894}">
      <dgm:prSet/>
      <dgm:spPr/>
      <dgm:t>
        <a:bodyPr/>
        <a:lstStyle/>
        <a:p>
          <a:endParaRPr lang="en-US"/>
        </a:p>
      </dgm:t>
    </dgm:pt>
    <dgm:pt modelId="{BCF6D086-430F-477E-B8E4-C55EEEAAB4BB}" type="sibTrans" cxnId="{6ACB9FED-14E7-4631-858B-C096C0D99894}">
      <dgm:prSet/>
      <dgm:spPr/>
      <dgm:t>
        <a:bodyPr/>
        <a:lstStyle/>
        <a:p>
          <a:endParaRPr lang="en-US"/>
        </a:p>
      </dgm:t>
    </dgm:pt>
    <dgm:pt modelId="{EE8B5399-4B80-4E0D-A9EF-4930D25F30ED}" type="pres">
      <dgm:prSet presAssocID="{C66C46C8-A116-49EE-91E2-5CEF866B862D}" presName="cycle" presStyleCnt="0">
        <dgm:presLayoutVars>
          <dgm:dir/>
          <dgm:resizeHandles val="exact"/>
        </dgm:presLayoutVars>
      </dgm:prSet>
      <dgm:spPr/>
    </dgm:pt>
    <dgm:pt modelId="{D74CBF13-D6DE-477F-99B1-8952C898A938}" type="pres">
      <dgm:prSet presAssocID="{5D234ED7-7D52-4E49-B6D3-8F9911E3ABA5}" presName="node" presStyleLbl="node1" presStyleIdx="0" presStyleCnt="2">
        <dgm:presLayoutVars>
          <dgm:bulletEnabled val="1"/>
        </dgm:presLayoutVars>
      </dgm:prSet>
      <dgm:spPr/>
    </dgm:pt>
    <dgm:pt modelId="{8100FE18-9C42-489D-A4B1-85E8EE54458F}" type="pres">
      <dgm:prSet presAssocID="{5D234ED7-7D52-4E49-B6D3-8F9911E3ABA5}" presName="spNode" presStyleCnt="0"/>
      <dgm:spPr/>
    </dgm:pt>
    <dgm:pt modelId="{DEFA7302-E1A2-4E22-A70C-E2BE6BE56CB7}" type="pres">
      <dgm:prSet presAssocID="{B0F733FE-F59E-4530-AA1E-CB711E05A480}" presName="sibTrans" presStyleLbl="sibTrans1D1" presStyleIdx="0" presStyleCnt="2"/>
      <dgm:spPr/>
    </dgm:pt>
    <dgm:pt modelId="{C75C16B3-1953-43AC-AEB3-D9681178B9C0}" type="pres">
      <dgm:prSet presAssocID="{DB3AC888-5655-42E3-9B77-BA04E01C0BE3}" presName="node" presStyleLbl="node1" presStyleIdx="1" presStyleCnt="2">
        <dgm:presLayoutVars>
          <dgm:bulletEnabled val="1"/>
        </dgm:presLayoutVars>
      </dgm:prSet>
      <dgm:spPr/>
    </dgm:pt>
    <dgm:pt modelId="{46A8BF0A-C4B9-4687-9088-2607A2D5AA74}" type="pres">
      <dgm:prSet presAssocID="{DB3AC888-5655-42E3-9B77-BA04E01C0BE3}" presName="spNode" presStyleCnt="0"/>
      <dgm:spPr/>
    </dgm:pt>
    <dgm:pt modelId="{FE1E876D-19AA-4F4F-8C1A-3F3865901A0B}" type="pres">
      <dgm:prSet presAssocID="{BCF6D086-430F-477E-B8E4-C55EEEAAB4BB}" presName="sibTrans" presStyleLbl="sibTrans1D1" presStyleIdx="1" presStyleCnt="2"/>
      <dgm:spPr/>
    </dgm:pt>
  </dgm:ptLst>
  <dgm:cxnLst>
    <dgm:cxn modelId="{1AA3F526-D793-4D34-A5F0-F19023B67B79}" type="presOf" srcId="{B0F733FE-F59E-4530-AA1E-CB711E05A480}" destId="{DEFA7302-E1A2-4E22-A70C-E2BE6BE56CB7}" srcOrd="0" destOrd="0" presId="urn:microsoft.com/office/officeart/2005/8/layout/cycle5"/>
    <dgm:cxn modelId="{476B1A28-A08E-4305-A2D5-FC60F96177DB}" type="presOf" srcId="{C66C46C8-A116-49EE-91E2-5CEF866B862D}" destId="{EE8B5399-4B80-4E0D-A9EF-4930D25F30ED}" srcOrd="0" destOrd="0" presId="urn:microsoft.com/office/officeart/2005/8/layout/cycle5"/>
    <dgm:cxn modelId="{3EF67556-97AA-494A-8E4B-4AD822E5EF91}" type="presOf" srcId="{DB3AC888-5655-42E3-9B77-BA04E01C0BE3}" destId="{C75C16B3-1953-43AC-AEB3-D9681178B9C0}" srcOrd="0" destOrd="0" presId="urn:microsoft.com/office/officeart/2005/8/layout/cycle5"/>
    <dgm:cxn modelId="{94DBB1BA-527A-4A53-92D3-CE260F406985}" type="presOf" srcId="{BCF6D086-430F-477E-B8E4-C55EEEAAB4BB}" destId="{FE1E876D-19AA-4F4F-8C1A-3F3865901A0B}" srcOrd="0" destOrd="0" presId="urn:microsoft.com/office/officeart/2005/8/layout/cycle5"/>
    <dgm:cxn modelId="{8145C9DA-0E40-4E8E-B43A-0F022428488A}" srcId="{C66C46C8-A116-49EE-91E2-5CEF866B862D}" destId="{5D234ED7-7D52-4E49-B6D3-8F9911E3ABA5}" srcOrd="0" destOrd="0" parTransId="{7EC6038B-A534-4BF7-A923-73B419D7C83C}" sibTransId="{B0F733FE-F59E-4530-AA1E-CB711E05A480}"/>
    <dgm:cxn modelId="{FF8FC7E0-2138-4915-8D74-6E0CB67AE1A7}" type="presOf" srcId="{5D234ED7-7D52-4E49-B6D3-8F9911E3ABA5}" destId="{D74CBF13-D6DE-477F-99B1-8952C898A938}" srcOrd="0" destOrd="0" presId="urn:microsoft.com/office/officeart/2005/8/layout/cycle5"/>
    <dgm:cxn modelId="{6ACB9FED-14E7-4631-858B-C096C0D99894}" srcId="{C66C46C8-A116-49EE-91E2-5CEF866B862D}" destId="{DB3AC888-5655-42E3-9B77-BA04E01C0BE3}" srcOrd="1" destOrd="0" parTransId="{FD01DCBB-A40E-4E18-A4DC-9E30DD52BAC9}" sibTransId="{BCF6D086-430F-477E-B8E4-C55EEEAAB4BB}"/>
    <dgm:cxn modelId="{E288D266-B000-4757-8578-0384539E5559}" type="presParOf" srcId="{EE8B5399-4B80-4E0D-A9EF-4930D25F30ED}" destId="{D74CBF13-D6DE-477F-99B1-8952C898A938}" srcOrd="0" destOrd="0" presId="urn:microsoft.com/office/officeart/2005/8/layout/cycle5"/>
    <dgm:cxn modelId="{9B848302-BCCE-4383-AB88-82EA24B53FC2}" type="presParOf" srcId="{EE8B5399-4B80-4E0D-A9EF-4930D25F30ED}" destId="{8100FE18-9C42-489D-A4B1-85E8EE54458F}" srcOrd="1" destOrd="0" presId="urn:microsoft.com/office/officeart/2005/8/layout/cycle5"/>
    <dgm:cxn modelId="{D8F285E2-F927-4168-B3FF-D0BEF0C118DE}" type="presParOf" srcId="{EE8B5399-4B80-4E0D-A9EF-4930D25F30ED}" destId="{DEFA7302-E1A2-4E22-A70C-E2BE6BE56CB7}" srcOrd="2" destOrd="0" presId="urn:microsoft.com/office/officeart/2005/8/layout/cycle5"/>
    <dgm:cxn modelId="{5596E8F6-71F9-443A-8DAD-A50C88234ABA}" type="presParOf" srcId="{EE8B5399-4B80-4E0D-A9EF-4930D25F30ED}" destId="{C75C16B3-1953-43AC-AEB3-D9681178B9C0}" srcOrd="3" destOrd="0" presId="urn:microsoft.com/office/officeart/2005/8/layout/cycle5"/>
    <dgm:cxn modelId="{C42592F2-1ED0-418C-941D-007059B76BDD}" type="presParOf" srcId="{EE8B5399-4B80-4E0D-A9EF-4930D25F30ED}" destId="{46A8BF0A-C4B9-4687-9088-2607A2D5AA74}" srcOrd="4" destOrd="0" presId="urn:microsoft.com/office/officeart/2005/8/layout/cycle5"/>
    <dgm:cxn modelId="{5C75D2AC-B121-4D2B-98BD-6BFE78B4E73B}" type="presParOf" srcId="{EE8B5399-4B80-4E0D-A9EF-4930D25F30ED}" destId="{FE1E876D-19AA-4F4F-8C1A-3F3865901A0B}"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C1BF53-0A3A-4939-AC12-0F13531C7DB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en-US"/>
        </a:p>
      </dgm:t>
    </dgm:pt>
    <dgm:pt modelId="{25015EFA-5F65-4D76-B3FA-7889F368F4C5}">
      <dgm:prSet phldrT="[Text]"/>
      <dgm:spPr/>
      <dgm:t>
        <a:bodyPr/>
        <a:lstStyle/>
        <a:p>
          <a:r>
            <a:rPr lang="en-US" dirty="0"/>
            <a:t>Highest Priority</a:t>
          </a:r>
        </a:p>
      </dgm:t>
    </dgm:pt>
    <dgm:pt modelId="{A13E487F-7CA1-45FE-A693-AB640D0C9959}" type="parTrans" cxnId="{D1F28C28-E28A-494E-AAF1-A2C7D44588F6}">
      <dgm:prSet/>
      <dgm:spPr/>
      <dgm:t>
        <a:bodyPr/>
        <a:lstStyle/>
        <a:p>
          <a:endParaRPr lang="en-US"/>
        </a:p>
      </dgm:t>
    </dgm:pt>
    <dgm:pt modelId="{56B0DE87-32BA-4A29-B05C-A85AC55F5605}" type="sibTrans" cxnId="{D1F28C28-E28A-494E-AAF1-A2C7D44588F6}">
      <dgm:prSet/>
      <dgm:spPr/>
      <dgm:t>
        <a:bodyPr/>
        <a:lstStyle/>
        <a:p>
          <a:endParaRPr lang="en-US"/>
        </a:p>
      </dgm:t>
    </dgm:pt>
    <dgm:pt modelId="{815BEF20-864A-4D41-9216-02BB250FD3A7}">
      <dgm:prSet/>
      <dgm:spPr/>
      <dgm:t>
        <a:bodyPr/>
        <a:lstStyle/>
        <a:p>
          <a:endParaRPr lang="en-US" dirty="0"/>
        </a:p>
      </dgm:t>
    </dgm:pt>
    <dgm:pt modelId="{63CD3DF5-D422-426E-8A4E-9DFEDB3592A8}" type="parTrans" cxnId="{58A3B503-2AC1-45F7-A4A7-C4B100484396}">
      <dgm:prSet/>
      <dgm:spPr/>
      <dgm:t>
        <a:bodyPr/>
        <a:lstStyle/>
        <a:p>
          <a:endParaRPr lang="en-US"/>
        </a:p>
      </dgm:t>
    </dgm:pt>
    <dgm:pt modelId="{3ED1544F-4B15-4DF6-9FB5-E2DABB8A16DA}" type="sibTrans" cxnId="{58A3B503-2AC1-45F7-A4A7-C4B100484396}">
      <dgm:prSet/>
      <dgm:spPr/>
      <dgm:t>
        <a:bodyPr/>
        <a:lstStyle/>
        <a:p>
          <a:endParaRPr lang="en-US"/>
        </a:p>
      </dgm:t>
    </dgm:pt>
    <dgm:pt modelId="{9A5DB9CF-BAF0-4CEA-A180-6195E161C4B9}">
      <dgm:prSet/>
      <dgm:spPr/>
      <dgm:t>
        <a:bodyPr/>
        <a:lstStyle/>
        <a:p>
          <a:r>
            <a:rPr lang="en-US" dirty="0"/>
            <a:t>2</a:t>
          </a:r>
          <a:r>
            <a:rPr lang="en-US" baseline="30000" dirty="0"/>
            <a:t>nd</a:t>
          </a:r>
          <a:r>
            <a:rPr lang="en-US" dirty="0"/>
            <a:t> Highest Priority</a:t>
          </a:r>
        </a:p>
      </dgm:t>
    </dgm:pt>
    <dgm:pt modelId="{28D1677B-73DD-438F-B590-7E60678BC36A}" type="parTrans" cxnId="{6E09864F-CBA8-485C-B632-5731260DFE18}">
      <dgm:prSet/>
      <dgm:spPr/>
      <dgm:t>
        <a:bodyPr/>
        <a:lstStyle/>
        <a:p>
          <a:endParaRPr lang="en-US"/>
        </a:p>
      </dgm:t>
    </dgm:pt>
    <dgm:pt modelId="{F6357196-1C03-41DA-B8F6-37398640D143}" type="sibTrans" cxnId="{6E09864F-CBA8-485C-B632-5731260DFE18}">
      <dgm:prSet/>
      <dgm:spPr/>
      <dgm:t>
        <a:bodyPr/>
        <a:lstStyle/>
        <a:p>
          <a:endParaRPr lang="en-US"/>
        </a:p>
      </dgm:t>
    </dgm:pt>
    <dgm:pt modelId="{3725D9FE-BEB5-4617-8F54-3A1946568A5F}">
      <dgm:prSet/>
      <dgm:spPr/>
      <dgm:t>
        <a:bodyPr/>
        <a:lstStyle/>
        <a:p>
          <a:endParaRPr lang="en-US" dirty="0"/>
        </a:p>
      </dgm:t>
    </dgm:pt>
    <dgm:pt modelId="{212B5CE3-8FB2-4BF2-AEB4-73CE016861E3}" type="parTrans" cxnId="{ED41114C-B0CF-4E8F-B8DC-13DC18DCE132}">
      <dgm:prSet/>
      <dgm:spPr/>
      <dgm:t>
        <a:bodyPr/>
        <a:lstStyle/>
        <a:p>
          <a:endParaRPr lang="en-US"/>
        </a:p>
      </dgm:t>
    </dgm:pt>
    <dgm:pt modelId="{F08782FB-5441-4504-82A9-28C5DE9BEF2B}" type="sibTrans" cxnId="{ED41114C-B0CF-4E8F-B8DC-13DC18DCE132}">
      <dgm:prSet/>
      <dgm:spPr/>
      <dgm:t>
        <a:bodyPr/>
        <a:lstStyle/>
        <a:p>
          <a:endParaRPr lang="en-US"/>
        </a:p>
      </dgm:t>
    </dgm:pt>
    <dgm:pt modelId="{F1F6A590-49D0-4BD2-8E59-5A3EEBC280DE}">
      <dgm:prSet custT="1"/>
      <dgm:spPr>
        <a:noFill/>
        <a:ln>
          <a:noFill/>
        </a:ln>
      </dgm:spPr>
      <dgm:t>
        <a:bodyPr/>
        <a:lstStyle/>
        <a:p>
          <a:r>
            <a:rPr lang="en-US" sz="3200" b="0" cap="none" spc="0">
              <a:ln w="0"/>
              <a:solidFill>
                <a:schemeClr val="tx1"/>
              </a:solidFill>
              <a:effectLst>
                <a:outerShdw blurRad="38100" dist="19050" dir="2700000" algn="tl" rotWithShape="0">
                  <a:schemeClr val="dk1">
                    <a:alpha val="40000"/>
                  </a:schemeClr>
                </a:outerShdw>
              </a:effectLst>
            </a:rPr>
            <a:t>…</a:t>
          </a:r>
          <a:endParaRPr lang="en-US" sz="3200" b="0" cap="none" spc="0" dirty="0">
            <a:ln w="0"/>
            <a:solidFill>
              <a:schemeClr val="tx1"/>
            </a:solidFill>
            <a:effectLst>
              <a:outerShdw blurRad="38100" dist="19050" dir="2700000" algn="tl" rotWithShape="0">
                <a:schemeClr val="dk1">
                  <a:alpha val="40000"/>
                </a:schemeClr>
              </a:outerShdw>
            </a:effectLst>
          </a:endParaRPr>
        </a:p>
      </dgm:t>
    </dgm:pt>
    <dgm:pt modelId="{0114DD70-8C77-4A82-8D39-D8B88F89F0E4}" type="parTrans" cxnId="{5CE90324-B803-4CCC-B5FE-8E7833431CEF}">
      <dgm:prSet/>
      <dgm:spPr/>
      <dgm:t>
        <a:bodyPr/>
        <a:lstStyle/>
        <a:p>
          <a:endParaRPr lang="en-US"/>
        </a:p>
      </dgm:t>
    </dgm:pt>
    <dgm:pt modelId="{52BF6F41-B39E-42D4-A967-DB29FCF6C90A}" type="sibTrans" cxnId="{5CE90324-B803-4CCC-B5FE-8E7833431CEF}">
      <dgm:prSet/>
      <dgm:spPr/>
      <dgm:t>
        <a:bodyPr/>
        <a:lstStyle/>
        <a:p>
          <a:endParaRPr lang="en-US"/>
        </a:p>
      </dgm:t>
    </dgm:pt>
    <dgm:pt modelId="{21ACEFE0-45CC-41AE-9D50-0471120848D9}">
      <dgm:prSet/>
      <dgm:spPr/>
      <dgm:t>
        <a:bodyPr/>
        <a:lstStyle/>
        <a:p>
          <a:r>
            <a:rPr lang="en-US" dirty="0"/>
            <a:t>Lowest Priority</a:t>
          </a:r>
        </a:p>
      </dgm:t>
    </dgm:pt>
    <dgm:pt modelId="{67E40A6E-F0AD-4837-8BB0-6F92BBE68595}" type="parTrans" cxnId="{76DA0DDD-6F1D-40F5-AB5A-0F77BB89ACE3}">
      <dgm:prSet/>
      <dgm:spPr/>
      <dgm:t>
        <a:bodyPr/>
        <a:lstStyle/>
        <a:p>
          <a:endParaRPr lang="en-US"/>
        </a:p>
      </dgm:t>
    </dgm:pt>
    <dgm:pt modelId="{A2F98C3B-2596-4240-B610-D7B06FA0B56A}" type="sibTrans" cxnId="{76DA0DDD-6F1D-40F5-AB5A-0F77BB89ACE3}">
      <dgm:prSet/>
      <dgm:spPr/>
      <dgm:t>
        <a:bodyPr/>
        <a:lstStyle/>
        <a:p>
          <a:endParaRPr lang="en-US"/>
        </a:p>
      </dgm:t>
    </dgm:pt>
    <dgm:pt modelId="{652CCFA3-AA10-42D2-9E30-A351CBCF14AB}" type="pres">
      <dgm:prSet presAssocID="{14C1BF53-0A3A-4939-AC12-0F13531C7DBF}" presName="rootnode" presStyleCnt="0">
        <dgm:presLayoutVars>
          <dgm:chMax/>
          <dgm:chPref/>
          <dgm:dir/>
          <dgm:animLvl val="lvl"/>
        </dgm:presLayoutVars>
      </dgm:prSet>
      <dgm:spPr/>
    </dgm:pt>
    <dgm:pt modelId="{FC9A3F3B-4E31-4A80-B53E-09379B218B73}" type="pres">
      <dgm:prSet presAssocID="{25015EFA-5F65-4D76-B3FA-7889F368F4C5}" presName="composite" presStyleCnt="0"/>
      <dgm:spPr/>
    </dgm:pt>
    <dgm:pt modelId="{293187D7-A011-4512-8B89-31A1346C8A19}" type="pres">
      <dgm:prSet presAssocID="{25015EFA-5F65-4D76-B3FA-7889F368F4C5}" presName="bentUpArrow1" presStyleLbl="alignImgPlace1" presStyleIdx="0" presStyleCnt="3"/>
      <dgm:spPr/>
    </dgm:pt>
    <dgm:pt modelId="{C02FDAA9-1AAC-4B46-A1E4-B2AD0190731B}" type="pres">
      <dgm:prSet presAssocID="{25015EFA-5F65-4D76-B3FA-7889F368F4C5}" presName="ParentText" presStyleLbl="node1" presStyleIdx="0" presStyleCnt="4">
        <dgm:presLayoutVars>
          <dgm:chMax val="1"/>
          <dgm:chPref val="1"/>
          <dgm:bulletEnabled val="1"/>
        </dgm:presLayoutVars>
      </dgm:prSet>
      <dgm:spPr/>
    </dgm:pt>
    <dgm:pt modelId="{606647F0-F77E-4EF4-8595-52EEBE7504A4}" type="pres">
      <dgm:prSet presAssocID="{25015EFA-5F65-4D76-B3FA-7889F368F4C5}" presName="ChildText" presStyleLbl="revTx" presStyleIdx="0" presStyleCnt="3">
        <dgm:presLayoutVars>
          <dgm:chMax val="0"/>
          <dgm:chPref val="0"/>
          <dgm:bulletEnabled val="1"/>
        </dgm:presLayoutVars>
      </dgm:prSet>
      <dgm:spPr/>
    </dgm:pt>
    <dgm:pt modelId="{68D3C2F6-8CFF-41F4-8278-75DA8B8A8676}" type="pres">
      <dgm:prSet presAssocID="{56B0DE87-32BA-4A29-B05C-A85AC55F5605}" presName="sibTrans" presStyleCnt="0"/>
      <dgm:spPr/>
    </dgm:pt>
    <dgm:pt modelId="{2A55B2A1-4C56-43D5-B0C2-4C4A29E23860}" type="pres">
      <dgm:prSet presAssocID="{9A5DB9CF-BAF0-4CEA-A180-6195E161C4B9}" presName="composite" presStyleCnt="0"/>
      <dgm:spPr/>
    </dgm:pt>
    <dgm:pt modelId="{2DC961A9-5EC8-4BCF-ABE8-6C90FAC46871}" type="pres">
      <dgm:prSet presAssocID="{9A5DB9CF-BAF0-4CEA-A180-6195E161C4B9}" presName="bentUpArrow1" presStyleLbl="alignImgPlace1" presStyleIdx="1" presStyleCnt="3"/>
      <dgm:spPr/>
    </dgm:pt>
    <dgm:pt modelId="{EE61B9B2-944D-4465-89C6-5F27A9AA0237}" type="pres">
      <dgm:prSet presAssocID="{9A5DB9CF-BAF0-4CEA-A180-6195E161C4B9}" presName="ParentText" presStyleLbl="node1" presStyleIdx="1" presStyleCnt="4">
        <dgm:presLayoutVars>
          <dgm:chMax val="1"/>
          <dgm:chPref val="1"/>
          <dgm:bulletEnabled val="1"/>
        </dgm:presLayoutVars>
      </dgm:prSet>
      <dgm:spPr/>
    </dgm:pt>
    <dgm:pt modelId="{079874D2-A6D2-4C58-95D7-3D849A50BD5B}" type="pres">
      <dgm:prSet presAssocID="{9A5DB9CF-BAF0-4CEA-A180-6195E161C4B9}" presName="ChildText" presStyleLbl="revTx" presStyleIdx="1" presStyleCnt="3">
        <dgm:presLayoutVars>
          <dgm:chMax val="0"/>
          <dgm:chPref val="0"/>
          <dgm:bulletEnabled val="1"/>
        </dgm:presLayoutVars>
      </dgm:prSet>
      <dgm:spPr/>
    </dgm:pt>
    <dgm:pt modelId="{E6BC1006-9648-4A46-96F6-0D7212D48808}" type="pres">
      <dgm:prSet presAssocID="{F6357196-1C03-41DA-B8F6-37398640D143}" presName="sibTrans" presStyleCnt="0"/>
      <dgm:spPr/>
    </dgm:pt>
    <dgm:pt modelId="{835D728A-2F82-4997-B26F-87CF1EFA03C8}" type="pres">
      <dgm:prSet presAssocID="{F1F6A590-49D0-4BD2-8E59-5A3EEBC280DE}" presName="composite" presStyleCnt="0"/>
      <dgm:spPr/>
    </dgm:pt>
    <dgm:pt modelId="{F6C47161-245F-4D75-8D57-8D578C461A92}" type="pres">
      <dgm:prSet presAssocID="{F1F6A590-49D0-4BD2-8E59-5A3EEBC280DE}" presName="bentUpArrow1" presStyleLbl="alignImgPlace1" presStyleIdx="2" presStyleCnt="3"/>
      <dgm:spPr/>
    </dgm:pt>
    <dgm:pt modelId="{3110CE03-93AA-4E21-92AF-D5FBFAD0BE85}" type="pres">
      <dgm:prSet presAssocID="{F1F6A590-49D0-4BD2-8E59-5A3EEBC280DE}" presName="ParentText" presStyleLbl="node1" presStyleIdx="2" presStyleCnt="4">
        <dgm:presLayoutVars>
          <dgm:chMax val="1"/>
          <dgm:chPref val="1"/>
          <dgm:bulletEnabled val="1"/>
        </dgm:presLayoutVars>
      </dgm:prSet>
      <dgm:spPr/>
    </dgm:pt>
    <dgm:pt modelId="{FD15AC2F-472A-468C-BADD-A56F9D975A67}" type="pres">
      <dgm:prSet presAssocID="{F1F6A590-49D0-4BD2-8E59-5A3EEBC280DE}" presName="ChildText" presStyleLbl="revTx" presStyleIdx="2" presStyleCnt="3">
        <dgm:presLayoutVars>
          <dgm:chMax val="0"/>
          <dgm:chPref val="0"/>
          <dgm:bulletEnabled val="1"/>
        </dgm:presLayoutVars>
      </dgm:prSet>
      <dgm:spPr/>
    </dgm:pt>
    <dgm:pt modelId="{BFFC5A47-F60A-4B0A-BE0E-14CC9F5EAFEF}" type="pres">
      <dgm:prSet presAssocID="{52BF6F41-B39E-42D4-A967-DB29FCF6C90A}" presName="sibTrans" presStyleCnt="0"/>
      <dgm:spPr/>
    </dgm:pt>
    <dgm:pt modelId="{50F044BD-5852-4E43-9C3B-C94167BF7796}" type="pres">
      <dgm:prSet presAssocID="{21ACEFE0-45CC-41AE-9D50-0471120848D9}" presName="composite" presStyleCnt="0"/>
      <dgm:spPr/>
    </dgm:pt>
    <dgm:pt modelId="{FF8D4D5F-8857-4B2D-8172-5B3394F32647}" type="pres">
      <dgm:prSet presAssocID="{21ACEFE0-45CC-41AE-9D50-0471120848D9}" presName="ParentText" presStyleLbl="node1" presStyleIdx="3" presStyleCnt="4">
        <dgm:presLayoutVars>
          <dgm:chMax val="1"/>
          <dgm:chPref val="1"/>
          <dgm:bulletEnabled val="1"/>
        </dgm:presLayoutVars>
      </dgm:prSet>
      <dgm:spPr/>
    </dgm:pt>
  </dgm:ptLst>
  <dgm:cxnLst>
    <dgm:cxn modelId="{58A3B503-2AC1-45F7-A4A7-C4B100484396}" srcId="{25015EFA-5F65-4D76-B3FA-7889F368F4C5}" destId="{815BEF20-864A-4D41-9216-02BB250FD3A7}" srcOrd="0" destOrd="0" parTransId="{63CD3DF5-D422-426E-8A4E-9DFEDB3592A8}" sibTransId="{3ED1544F-4B15-4DF6-9FB5-E2DABB8A16DA}"/>
    <dgm:cxn modelId="{C5EBC911-E528-514B-AB49-68A3AED28CC9}" type="presOf" srcId="{21ACEFE0-45CC-41AE-9D50-0471120848D9}" destId="{FF8D4D5F-8857-4B2D-8172-5B3394F32647}" srcOrd="0" destOrd="0" presId="urn:microsoft.com/office/officeart/2005/8/layout/StepDownProcess"/>
    <dgm:cxn modelId="{5CE90324-B803-4CCC-B5FE-8E7833431CEF}" srcId="{14C1BF53-0A3A-4939-AC12-0F13531C7DBF}" destId="{F1F6A590-49D0-4BD2-8E59-5A3EEBC280DE}" srcOrd="2" destOrd="0" parTransId="{0114DD70-8C77-4A82-8D39-D8B88F89F0E4}" sibTransId="{52BF6F41-B39E-42D4-A967-DB29FCF6C90A}"/>
    <dgm:cxn modelId="{D1F28C28-E28A-494E-AAF1-A2C7D44588F6}" srcId="{14C1BF53-0A3A-4939-AC12-0F13531C7DBF}" destId="{25015EFA-5F65-4D76-B3FA-7889F368F4C5}" srcOrd="0" destOrd="0" parTransId="{A13E487F-7CA1-45FE-A693-AB640D0C9959}" sibTransId="{56B0DE87-32BA-4A29-B05C-A85AC55F5605}"/>
    <dgm:cxn modelId="{92422543-BEBB-B443-AA95-BB8A7ED02283}" type="presOf" srcId="{14C1BF53-0A3A-4939-AC12-0F13531C7DBF}" destId="{652CCFA3-AA10-42D2-9E30-A351CBCF14AB}" srcOrd="0" destOrd="0" presId="urn:microsoft.com/office/officeart/2005/8/layout/StepDownProcess"/>
    <dgm:cxn modelId="{ED41114C-B0CF-4E8F-B8DC-13DC18DCE132}" srcId="{9A5DB9CF-BAF0-4CEA-A180-6195E161C4B9}" destId="{3725D9FE-BEB5-4617-8F54-3A1946568A5F}" srcOrd="0" destOrd="0" parTransId="{212B5CE3-8FB2-4BF2-AEB4-73CE016861E3}" sibTransId="{F08782FB-5441-4504-82A9-28C5DE9BEF2B}"/>
    <dgm:cxn modelId="{6E09864F-CBA8-485C-B632-5731260DFE18}" srcId="{14C1BF53-0A3A-4939-AC12-0F13531C7DBF}" destId="{9A5DB9CF-BAF0-4CEA-A180-6195E161C4B9}" srcOrd="1" destOrd="0" parTransId="{28D1677B-73DD-438F-B590-7E60678BC36A}" sibTransId="{F6357196-1C03-41DA-B8F6-37398640D143}"/>
    <dgm:cxn modelId="{B7C66C5E-1D03-494F-802F-71E1F22CE8AC}" type="presOf" srcId="{3725D9FE-BEB5-4617-8F54-3A1946568A5F}" destId="{079874D2-A6D2-4C58-95D7-3D849A50BD5B}" srcOrd="0" destOrd="0" presId="urn:microsoft.com/office/officeart/2005/8/layout/StepDownProcess"/>
    <dgm:cxn modelId="{AE51386E-00FD-1D4F-B9A2-1074989611F8}" type="presOf" srcId="{9A5DB9CF-BAF0-4CEA-A180-6195E161C4B9}" destId="{EE61B9B2-944D-4465-89C6-5F27A9AA0237}" srcOrd="0" destOrd="0" presId="urn:microsoft.com/office/officeart/2005/8/layout/StepDownProcess"/>
    <dgm:cxn modelId="{A0DD5FD8-7CD9-114E-AEB4-F3A397F5A49B}" type="presOf" srcId="{F1F6A590-49D0-4BD2-8E59-5A3EEBC280DE}" destId="{3110CE03-93AA-4E21-92AF-D5FBFAD0BE85}" srcOrd="0" destOrd="0" presId="urn:microsoft.com/office/officeart/2005/8/layout/StepDownProcess"/>
    <dgm:cxn modelId="{76DA0DDD-6F1D-40F5-AB5A-0F77BB89ACE3}" srcId="{14C1BF53-0A3A-4939-AC12-0F13531C7DBF}" destId="{21ACEFE0-45CC-41AE-9D50-0471120848D9}" srcOrd="3" destOrd="0" parTransId="{67E40A6E-F0AD-4837-8BB0-6F92BBE68595}" sibTransId="{A2F98C3B-2596-4240-B610-D7B06FA0B56A}"/>
    <dgm:cxn modelId="{9C5406F1-C53C-714D-BB39-55B6DB4FFF84}" type="presOf" srcId="{815BEF20-864A-4D41-9216-02BB250FD3A7}" destId="{606647F0-F77E-4EF4-8595-52EEBE7504A4}" srcOrd="0" destOrd="0" presId="urn:microsoft.com/office/officeart/2005/8/layout/StepDownProcess"/>
    <dgm:cxn modelId="{9B82C8F4-7313-A540-938B-795D802472E0}" type="presOf" srcId="{25015EFA-5F65-4D76-B3FA-7889F368F4C5}" destId="{C02FDAA9-1AAC-4B46-A1E4-B2AD0190731B}" srcOrd="0" destOrd="0" presId="urn:microsoft.com/office/officeart/2005/8/layout/StepDownProcess"/>
    <dgm:cxn modelId="{FD0F272E-7A79-4A4E-A4F3-00575944D3D8}" type="presParOf" srcId="{652CCFA3-AA10-42D2-9E30-A351CBCF14AB}" destId="{FC9A3F3B-4E31-4A80-B53E-09379B218B73}" srcOrd="0" destOrd="0" presId="urn:microsoft.com/office/officeart/2005/8/layout/StepDownProcess"/>
    <dgm:cxn modelId="{FF571A09-6CF7-B74C-ABAF-CDFCDFDF0A50}" type="presParOf" srcId="{FC9A3F3B-4E31-4A80-B53E-09379B218B73}" destId="{293187D7-A011-4512-8B89-31A1346C8A19}" srcOrd="0" destOrd="0" presId="urn:microsoft.com/office/officeart/2005/8/layout/StepDownProcess"/>
    <dgm:cxn modelId="{2992DB9D-3265-6641-917C-CFF88BD00BB4}" type="presParOf" srcId="{FC9A3F3B-4E31-4A80-B53E-09379B218B73}" destId="{C02FDAA9-1AAC-4B46-A1E4-B2AD0190731B}" srcOrd="1" destOrd="0" presId="urn:microsoft.com/office/officeart/2005/8/layout/StepDownProcess"/>
    <dgm:cxn modelId="{F7963668-FCE4-C04B-BDD2-A549A5DBFCC6}" type="presParOf" srcId="{FC9A3F3B-4E31-4A80-B53E-09379B218B73}" destId="{606647F0-F77E-4EF4-8595-52EEBE7504A4}" srcOrd="2" destOrd="0" presId="urn:microsoft.com/office/officeart/2005/8/layout/StepDownProcess"/>
    <dgm:cxn modelId="{772E54E7-3057-C34C-9BCA-3D62EE9A2BE2}" type="presParOf" srcId="{652CCFA3-AA10-42D2-9E30-A351CBCF14AB}" destId="{68D3C2F6-8CFF-41F4-8278-75DA8B8A8676}" srcOrd="1" destOrd="0" presId="urn:microsoft.com/office/officeart/2005/8/layout/StepDownProcess"/>
    <dgm:cxn modelId="{96F2C01B-2F0E-794E-A0AE-EFC8D89F1071}" type="presParOf" srcId="{652CCFA3-AA10-42D2-9E30-A351CBCF14AB}" destId="{2A55B2A1-4C56-43D5-B0C2-4C4A29E23860}" srcOrd="2" destOrd="0" presId="urn:microsoft.com/office/officeart/2005/8/layout/StepDownProcess"/>
    <dgm:cxn modelId="{6CF12369-91B4-734E-BE72-D8A63291C3DA}" type="presParOf" srcId="{2A55B2A1-4C56-43D5-B0C2-4C4A29E23860}" destId="{2DC961A9-5EC8-4BCF-ABE8-6C90FAC46871}" srcOrd="0" destOrd="0" presId="urn:microsoft.com/office/officeart/2005/8/layout/StepDownProcess"/>
    <dgm:cxn modelId="{05E93E42-521D-2C49-BEF5-CC869BDF4651}" type="presParOf" srcId="{2A55B2A1-4C56-43D5-B0C2-4C4A29E23860}" destId="{EE61B9B2-944D-4465-89C6-5F27A9AA0237}" srcOrd="1" destOrd="0" presId="urn:microsoft.com/office/officeart/2005/8/layout/StepDownProcess"/>
    <dgm:cxn modelId="{7E27B1F0-70A3-E546-8975-4112D7F017EF}" type="presParOf" srcId="{2A55B2A1-4C56-43D5-B0C2-4C4A29E23860}" destId="{079874D2-A6D2-4C58-95D7-3D849A50BD5B}" srcOrd="2" destOrd="0" presId="urn:microsoft.com/office/officeart/2005/8/layout/StepDownProcess"/>
    <dgm:cxn modelId="{0FAE1EBB-3DE9-C64C-A769-BEDD42941093}" type="presParOf" srcId="{652CCFA3-AA10-42D2-9E30-A351CBCF14AB}" destId="{E6BC1006-9648-4A46-96F6-0D7212D48808}" srcOrd="3" destOrd="0" presId="urn:microsoft.com/office/officeart/2005/8/layout/StepDownProcess"/>
    <dgm:cxn modelId="{1C2B80D9-867D-3446-9937-254B92DDD608}" type="presParOf" srcId="{652CCFA3-AA10-42D2-9E30-A351CBCF14AB}" destId="{835D728A-2F82-4997-B26F-87CF1EFA03C8}" srcOrd="4" destOrd="0" presId="urn:microsoft.com/office/officeart/2005/8/layout/StepDownProcess"/>
    <dgm:cxn modelId="{3F13029B-8268-844C-B47A-37BF6FC3669F}" type="presParOf" srcId="{835D728A-2F82-4997-B26F-87CF1EFA03C8}" destId="{F6C47161-245F-4D75-8D57-8D578C461A92}" srcOrd="0" destOrd="0" presId="urn:microsoft.com/office/officeart/2005/8/layout/StepDownProcess"/>
    <dgm:cxn modelId="{43B1DAF1-D0D7-894C-9A0B-38A175A9C213}" type="presParOf" srcId="{835D728A-2F82-4997-B26F-87CF1EFA03C8}" destId="{3110CE03-93AA-4E21-92AF-D5FBFAD0BE85}" srcOrd="1" destOrd="0" presId="urn:microsoft.com/office/officeart/2005/8/layout/StepDownProcess"/>
    <dgm:cxn modelId="{AEA989B6-56A0-6741-8037-1E590D5E85BB}" type="presParOf" srcId="{835D728A-2F82-4997-B26F-87CF1EFA03C8}" destId="{FD15AC2F-472A-468C-BADD-A56F9D975A67}" srcOrd="2" destOrd="0" presId="urn:microsoft.com/office/officeart/2005/8/layout/StepDownProcess"/>
    <dgm:cxn modelId="{B9262B47-21AD-5140-B532-1FEA6E1AF777}" type="presParOf" srcId="{652CCFA3-AA10-42D2-9E30-A351CBCF14AB}" destId="{BFFC5A47-F60A-4B0A-BE0E-14CC9F5EAFEF}" srcOrd="5" destOrd="0" presId="urn:microsoft.com/office/officeart/2005/8/layout/StepDownProcess"/>
    <dgm:cxn modelId="{23ADE93A-5DB9-0443-9992-ECCFEF81CDCE}" type="presParOf" srcId="{652CCFA3-AA10-42D2-9E30-A351CBCF14AB}" destId="{50F044BD-5852-4E43-9C3B-C94167BF7796}" srcOrd="6" destOrd="0" presId="urn:microsoft.com/office/officeart/2005/8/layout/StepDownProcess"/>
    <dgm:cxn modelId="{8A4A04DC-9F22-8149-9207-756D754B831F}" type="presParOf" srcId="{50F044BD-5852-4E43-9C3B-C94167BF7796}" destId="{FF8D4D5F-8857-4B2D-8172-5B3394F32647}"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43DBE5-5E0E-E343-B4BB-60B8E5955AD0}" type="doc">
      <dgm:prSet loTypeId="urn:microsoft.com/office/officeart/2005/8/layout/radial4" loCatId="list" qsTypeId="urn:microsoft.com/office/officeart/2005/8/quickstyle/simple1" qsCatId="simple" csTypeId="urn:microsoft.com/office/officeart/2005/8/colors/colorful1" csCatId="colorful" phldr="1"/>
      <dgm:spPr/>
      <dgm:t>
        <a:bodyPr/>
        <a:lstStyle/>
        <a:p>
          <a:endParaRPr lang="en-US"/>
        </a:p>
      </dgm:t>
    </dgm:pt>
    <dgm:pt modelId="{07C1120A-AE99-7348-AE03-9422B2D2FBC1}">
      <dgm:prSet/>
      <dgm:spPr/>
      <dgm:t>
        <a:bodyPr/>
        <a:lstStyle/>
        <a:p>
          <a:r>
            <a:rPr lang="en-US" dirty="0"/>
            <a:t>Arrival Rate</a:t>
          </a:r>
          <a:endParaRPr lang="en-HK" dirty="0"/>
        </a:p>
      </dgm:t>
    </dgm:pt>
    <dgm:pt modelId="{E6D98F3D-B5A5-D64F-B0EA-2277C6F8514E}" type="parTrans" cxnId="{D4563A53-8554-2147-BD5E-36707DE51720}">
      <dgm:prSet/>
      <dgm:spPr/>
      <dgm:t>
        <a:bodyPr/>
        <a:lstStyle/>
        <a:p>
          <a:endParaRPr lang="en-US"/>
        </a:p>
      </dgm:t>
    </dgm:pt>
    <dgm:pt modelId="{8C41BACF-A412-4F42-91D1-7824104C2691}" type="sibTrans" cxnId="{D4563A53-8554-2147-BD5E-36707DE51720}">
      <dgm:prSet/>
      <dgm:spPr/>
      <dgm:t>
        <a:bodyPr/>
        <a:lstStyle/>
        <a:p>
          <a:endParaRPr lang="en-US"/>
        </a:p>
      </dgm:t>
    </dgm:pt>
    <dgm:pt modelId="{CE333BB3-9811-AD46-B2DA-C77597269828}">
      <dgm:prSet/>
      <dgm:spPr/>
      <dgm:t>
        <a:bodyPr/>
        <a:lstStyle/>
        <a:p>
          <a:r>
            <a:rPr lang="en-US" dirty="0"/>
            <a:t>Service Rate</a:t>
          </a:r>
          <a:endParaRPr lang="en-HK" dirty="0"/>
        </a:p>
      </dgm:t>
    </dgm:pt>
    <dgm:pt modelId="{F0DC7852-7A1B-8542-A4A3-4C23D5F922A2}" type="parTrans" cxnId="{D3DA8F56-3B45-F243-B32C-694E73839E4F}">
      <dgm:prSet/>
      <dgm:spPr/>
      <dgm:t>
        <a:bodyPr/>
        <a:lstStyle/>
        <a:p>
          <a:endParaRPr lang="en-US"/>
        </a:p>
      </dgm:t>
    </dgm:pt>
    <dgm:pt modelId="{F7A01E0A-FFBE-3945-8D7B-CC10BB1FE4C5}" type="sibTrans" cxnId="{D3DA8F56-3B45-F243-B32C-694E73839E4F}">
      <dgm:prSet/>
      <dgm:spPr/>
      <dgm:t>
        <a:bodyPr/>
        <a:lstStyle/>
        <a:p>
          <a:endParaRPr lang="en-US"/>
        </a:p>
      </dgm:t>
    </dgm:pt>
    <dgm:pt modelId="{ECAD7BCB-39E2-2040-8CBA-C460E1E17C6A}">
      <dgm:prSet/>
      <dgm:spPr/>
      <dgm:t>
        <a:bodyPr/>
        <a:lstStyle/>
        <a:p>
          <a:r>
            <a:rPr lang="en-US" dirty="0"/>
            <a:t>Queue Delay</a:t>
          </a:r>
          <a:endParaRPr lang="en-HK" dirty="0"/>
        </a:p>
      </dgm:t>
    </dgm:pt>
    <dgm:pt modelId="{70EE5EC0-8107-634A-BA8B-BF28274AD942}" type="parTrans" cxnId="{418E219F-CBD5-814C-87C8-A1E9F9714779}">
      <dgm:prSet/>
      <dgm:spPr/>
      <dgm:t>
        <a:bodyPr/>
        <a:lstStyle/>
        <a:p>
          <a:endParaRPr lang="en-US"/>
        </a:p>
      </dgm:t>
    </dgm:pt>
    <dgm:pt modelId="{9B35D831-BF68-D640-B7D9-7B2637E22362}" type="sibTrans" cxnId="{418E219F-CBD5-814C-87C8-A1E9F9714779}">
      <dgm:prSet/>
      <dgm:spPr/>
      <dgm:t>
        <a:bodyPr/>
        <a:lstStyle/>
        <a:p>
          <a:endParaRPr lang="en-US"/>
        </a:p>
      </dgm:t>
    </dgm:pt>
    <dgm:pt modelId="{49E809B1-A093-9D4B-9BC5-D9F11A5B01C6}" type="pres">
      <dgm:prSet presAssocID="{6C43DBE5-5E0E-E343-B4BB-60B8E5955AD0}" presName="cycle" presStyleCnt="0">
        <dgm:presLayoutVars>
          <dgm:chMax val="1"/>
          <dgm:dir/>
          <dgm:animLvl val="ctr"/>
          <dgm:resizeHandles val="exact"/>
        </dgm:presLayoutVars>
      </dgm:prSet>
      <dgm:spPr/>
    </dgm:pt>
    <dgm:pt modelId="{52F967BC-75E3-EE47-80F6-5FABCEBA6A05}" type="pres">
      <dgm:prSet presAssocID="{ECAD7BCB-39E2-2040-8CBA-C460E1E17C6A}" presName="centerShape" presStyleLbl="node0" presStyleIdx="0" presStyleCnt="1"/>
      <dgm:spPr/>
    </dgm:pt>
    <dgm:pt modelId="{4F5B09F8-BB54-7B4B-BBE7-F7B81481C097}" type="pres">
      <dgm:prSet presAssocID="{E6D98F3D-B5A5-D64F-B0EA-2277C6F8514E}" presName="parTrans" presStyleLbl="bgSibTrans2D1" presStyleIdx="0" presStyleCnt="2"/>
      <dgm:spPr/>
    </dgm:pt>
    <dgm:pt modelId="{87C2A147-9100-724F-A7EA-4EEAB59E38B5}" type="pres">
      <dgm:prSet presAssocID="{07C1120A-AE99-7348-AE03-9422B2D2FBC1}" presName="node" presStyleLbl="node1" presStyleIdx="0" presStyleCnt="2">
        <dgm:presLayoutVars>
          <dgm:bulletEnabled val="1"/>
        </dgm:presLayoutVars>
      </dgm:prSet>
      <dgm:spPr/>
    </dgm:pt>
    <dgm:pt modelId="{B621F8CE-E1D9-DE4B-8989-F776BF8CD190}" type="pres">
      <dgm:prSet presAssocID="{F0DC7852-7A1B-8542-A4A3-4C23D5F922A2}" presName="parTrans" presStyleLbl="bgSibTrans2D1" presStyleIdx="1" presStyleCnt="2"/>
      <dgm:spPr/>
    </dgm:pt>
    <dgm:pt modelId="{3245A814-FB4B-2D48-9EB6-38F94D8170FA}" type="pres">
      <dgm:prSet presAssocID="{CE333BB3-9811-AD46-B2DA-C77597269828}" presName="node" presStyleLbl="node1" presStyleIdx="1" presStyleCnt="2">
        <dgm:presLayoutVars>
          <dgm:bulletEnabled val="1"/>
        </dgm:presLayoutVars>
      </dgm:prSet>
      <dgm:spPr/>
    </dgm:pt>
  </dgm:ptLst>
  <dgm:cxnLst>
    <dgm:cxn modelId="{24FFE039-7536-B34C-B6D4-EE29A0F3E26C}" type="presOf" srcId="{6C43DBE5-5E0E-E343-B4BB-60B8E5955AD0}" destId="{49E809B1-A093-9D4B-9BC5-D9F11A5B01C6}" srcOrd="0" destOrd="0" presId="urn:microsoft.com/office/officeart/2005/8/layout/radial4"/>
    <dgm:cxn modelId="{D4563A53-8554-2147-BD5E-36707DE51720}" srcId="{ECAD7BCB-39E2-2040-8CBA-C460E1E17C6A}" destId="{07C1120A-AE99-7348-AE03-9422B2D2FBC1}" srcOrd="0" destOrd="0" parTransId="{E6D98F3D-B5A5-D64F-B0EA-2277C6F8514E}" sibTransId="{8C41BACF-A412-4F42-91D1-7824104C2691}"/>
    <dgm:cxn modelId="{4D9C6E53-E74F-B547-8205-F7C8A194D772}" type="presOf" srcId="{E6D98F3D-B5A5-D64F-B0EA-2277C6F8514E}" destId="{4F5B09F8-BB54-7B4B-BBE7-F7B81481C097}" srcOrd="0" destOrd="0" presId="urn:microsoft.com/office/officeart/2005/8/layout/radial4"/>
    <dgm:cxn modelId="{D3DA8F56-3B45-F243-B32C-694E73839E4F}" srcId="{ECAD7BCB-39E2-2040-8CBA-C460E1E17C6A}" destId="{CE333BB3-9811-AD46-B2DA-C77597269828}" srcOrd="1" destOrd="0" parTransId="{F0DC7852-7A1B-8542-A4A3-4C23D5F922A2}" sibTransId="{F7A01E0A-FFBE-3945-8D7B-CC10BB1FE4C5}"/>
    <dgm:cxn modelId="{85673862-AD05-3847-B0F7-8FF7FAD152F6}" type="presOf" srcId="{ECAD7BCB-39E2-2040-8CBA-C460E1E17C6A}" destId="{52F967BC-75E3-EE47-80F6-5FABCEBA6A05}" srcOrd="0" destOrd="0" presId="urn:microsoft.com/office/officeart/2005/8/layout/radial4"/>
    <dgm:cxn modelId="{418E219F-CBD5-814C-87C8-A1E9F9714779}" srcId="{6C43DBE5-5E0E-E343-B4BB-60B8E5955AD0}" destId="{ECAD7BCB-39E2-2040-8CBA-C460E1E17C6A}" srcOrd="0" destOrd="0" parTransId="{70EE5EC0-8107-634A-BA8B-BF28274AD942}" sibTransId="{9B35D831-BF68-D640-B7D9-7B2637E22362}"/>
    <dgm:cxn modelId="{E9E5D6AD-2F8C-6D40-A36B-98CB10E0E119}" type="presOf" srcId="{07C1120A-AE99-7348-AE03-9422B2D2FBC1}" destId="{87C2A147-9100-724F-A7EA-4EEAB59E38B5}" srcOrd="0" destOrd="0" presId="urn:microsoft.com/office/officeart/2005/8/layout/radial4"/>
    <dgm:cxn modelId="{BDC15AC4-B508-BB4D-B2B0-0A909188F264}" type="presOf" srcId="{CE333BB3-9811-AD46-B2DA-C77597269828}" destId="{3245A814-FB4B-2D48-9EB6-38F94D8170FA}" srcOrd="0" destOrd="0" presId="urn:microsoft.com/office/officeart/2005/8/layout/radial4"/>
    <dgm:cxn modelId="{7C52AFF6-5F7A-F54F-8573-457A1768615E}" type="presOf" srcId="{F0DC7852-7A1B-8542-A4A3-4C23D5F922A2}" destId="{B621F8CE-E1D9-DE4B-8989-F776BF8CD190}" srcOrd="0" destOrd="0" presId="urn:microsoft.com/office/officeart/2005/8/layout/radial4"/>
    <dgm:cxn modelId="{CDBB0AC5-563E-8348-BFD0-F8B539C7FCB4}" type="presParOf" srcId="{49E809B1-A093-9D4B-9BC5-D9F11A5B01C6}" destId="{52F967BC-75E3-EE47-80F6-5FABCEBA6A05}" srcOrd="0" destOrd="0" presId="urn:microsoft.com/office/officeart/2005/8/layout/radial4"/>
    <dgm:cxn modelId="{5A74D4A8-1C55-A146-B3BA-1AD3F0CD1977}" type="presParOf" srcId="{49E809B1-A093-9D4B-9BC5-D9F11A5B01C6}" destId="{4F5B09F8-BB54-7B4B-BBE7-F7B81481C097}" srcOrd="1" destOrd="0" presId="urn:microsoft.com/office/officeart/2005/8/layout/radial4"/>
    <dgm:cxn modelId="{BB379561-0C22-9D4F-A2E1-CDF3B3A8FAE5}" type="presParOf" srcId="{49E809B1-A093-9D4B-9BC5-D9F11A5B01C6}" destId="{87C2A147-9100-724F-A7EA-4EEAB59E38B5}" srcOrd="2" destOrd="0" presId="urn:microsoft.com/office/officeart/2005/8/layout/radial4"/>
    <dgm:cxn modelId="{F51182D6-F8DB-0845-A6F8-124084CF3320}" type="presParOf" srcId="{49E809B1-A093-9D4B-9BC5-D9F11A5B01C6}" destId="{B621F8CE-E1D9-DE4B-8989-F776BF8CD190}" srcOrd="3" destOrd="0" presId="urn:microsoft.com/office/officeart/2005/8/layout/radial4"/>
    <dgm:cxn modelId="{BDA93D34-41D9-7549-A361-2756313D6498}" type="presParOf" srcId="{49E809B1-A093-9D4B-9BC5-D9F11A5B01C6}" destId="{3245A814-FB4B-2D48-9EB6-38F94D8170FA}" srcOrd="4" destOrd="0" presId="urn:microsoft.com/office/officeart/2005/8/layout/radial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4CB89-88BB-485E-98AE-E994986DE7FD}">
      <dsp:nvSpPr>
        <dsp:cNvPr id="0" name=""/>
        <dsp:cNvSpPr/>
      </dsp:nvSpPr>
      <dsp:spPr>
        <a:xfrm>
          <a:off x="189872" y="1374"/>
          <a:ext cx="1175690" cy="70541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Web</a:t>
          </a:r>
        </a:p>
      </dsp:txBody>
      <dsp:txXfrm>
        <a:off x="189872" y="1374"/>
        <a:ext cx="1175690" cy="705414"/>
      </dsp:txXfrm>
    </dsp:sp>
    <dsp:sp modelId="{B74E35CD-E473-4B39-A2E2-F3BC9BD95209}">
      <dsp:nvSpPr>
        <dsp:cNvPr id="0" name=""/>
        <dsp:cNvSpPr/>
      </dsp:nvSpPr>
      <dsp:spPr>
        <a:xfrm>
          <a:off x="189872" y="824358"/>
          <a:ext cx="1175690" cy="705414"/>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Big Data</a:t>
          </a:r>
        </a:p>
      </dsp:txBody>
      <dsp:txXfrm>
        <a:off x="189872" y="824358"/>
        <a:ext cx="1175690" cy="705414"/>
      </dsp:txXfrm>
    </dsp:sp>
    <dsp:sp modelId="{81CFEA58-9FD1-46AD-B854-A5EF7A5B776C}">
      <dsp:nvSpPr>
        <dsp:cNvPr id="0" name=""/>
        <dsp:cNvSpPr/>
      </dsp:nvSpPr>
      <dsp:spPr>
        <a:xfrm>
          <a:off x="189872" y="1647342"/>
          <a:ext cx="1175690" cy="70541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Cache</a:t>
          </a:r>
        </a:p>
      </dsp:txBody>
      <dsp:txXfrm>
        <a:off x="189872" y="1647342"/>
        <a:ext cx="1175690" cy="705414"/>
      </dsp:txXfrm>
    </dsp:sp>
    <dsp:sp modelId="{14B2E16E-2B08-4568-AD88-FCAC985B7E98}">
      <dsp:nvSpPr>
        <dsp:cNvPr id="0" name=""/>
        <dsp:cNvSpPr/>
      </dsp:nvSpPr>
      <dsp:spPr>
        <a:xfrm>
          <a:off x="189872" y="2470325"/>
          <a:ext cx="1175690" cy="70541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DB</a:t>
          </a:r>
        </a:p>
      </dsp:txBody>
      <dsp:txXfrm>
        <a:off x="189872" y="2470325"/>
        <a:ext cx="1175690" cy="705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CBF13-D6DE-477F-99B1-8952C898A938}">
      <dsp:nvSpPr>
        <dsp:cNvPr id="0" name=""/>
        <dsp:cNvSpPr/>
      </dsp:nvSpPr>
      <dsp:spPr>
        <a:xfrm>
          <a:off x="1021869" y="836637"/>
          <a:ext cx="2410023" cy="156651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RL Agent</a:t>
          </a:r>
        </a:p>
      </dsp:txBody>
      <dsp:txXfrm>
        <a:off x="1098340" y="913108"/>
        <a:ext cx="2257081" cy="1413573"/>
      </dsp:txXfrm>
    </dsp:sp>
    <dsp:sp modelId="{DEFA7302-E1A2-4E22-A70C-E2BE6BE56CB7}">
      <dsp:nvSpPr>
        <dsp:cNvPr id="0" name=""/>
        <dsp:cNvSpPr/>
      </dsp:nvSpPr>
      <dsp:spPr>
        <a:xfrm>
          <a:off x="2226881" y="290776"/>
          <a:ext cx="2658237" cy="2658237"/>
        </a:xfrm>
        <a:custGeom>
          <a:avLst/>
          <a:gdLst/>
          <a:ahLst/>
          <a:cxnLst/>
          <a:rect l="0" t="0" r="0" b="0"/>
          <a:pathLst>
            <a:path>
              <a:moveTo>
                <a:pt x="559633" y="245398"/>
              </a:moveTo>
              <a:arcTo wR="1329118" hR="1329118" stAng="14077422" swAng="4245155"/>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75C16B3-1953-43AC-AEB3-D9681178B9C0}">
      <dsp:nvSpPr>
        <dsp:cNvPr id="0" name=""/>
        <dsp:cNvSpPr/>
      </dsp:nvSpPr>
      <dsp:spPr>
        <a:xfrm>
          <a:off x="3680107" y="836637"/>
          <a:ext cx="2410023" cy="156651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Environment</a:t>
          </a:r>
        </a:p>
      </dsp:txBody>
      <dsp:txXfrm>
        <a:off x="3756578" y="913108"/>
        <a:ext cx="2257081" cy="1413573"/>
      </dsp:txXfrm>
    </dsp:sp>
    <dsp:sp modelId="{FE1E876D-19AA-4F4F-8C1A-3F3865901A0B}">
      <dsp:nvSpPr>
        <dsp:cNvPr id="0" name=""/>
        <dsp:cNvSpPr/>
      </dsp:nvSpPr>
      <dsp:spPr>
        <a:xfrm>
          <a:off x="2226881" y="290776"/>
          <a:ext cx="2658237" cy="2658237"/>
        </a:xfrm>
        <a:custGeom>
          <a:avLst/>
          <a:gdLst/>
          <a:ahLst/>
          <a:cxnLst/>
          <a:rect l="0" t="0" r="0" b="0"/>
          <a:pathLst>
            <a:path>
              <a:moveTo>
                <a:pt x="2098603" y="2412838"/>
              </a:moveTo>
              <a:arcTo wR="1329118" hR="1329118" stAng="3277422" swAng="4245155"/>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3187D7-A011-4512-8B89-31A1346C8A19}">
      <dsp:nvSpPr>
        <dsp:cNvPr id="0" name=""/>
        <dsp:cNvSpPr/>
      </dsp:nvSpPr>
      <dsp:spPr>
        <a:xfrm rot="5400000">
          <a:off x="2304182" y="750406"/>
          <a:ext cx="659019" cy="750270"/>
        </a:xfrm>
        <a:prstGeom prst="bentUpArrow">
          <a:avLst>
            <a:gd name="adj1" fmla="val 32840"/>
            <a:gd name="adj2" fmla="val 25000"/>
            <a:gd name="adj3" fmla="val 35780"/>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2FDAA9-1AAC-4B46-A1E4-B2AD0190731B}">
      <dsp:nvSpPr>
        <dsp:cNvPr id="0" name=""/>
        <dsp:cNvSpPr/>
      </dsp:nvSpPr>
      <dsp:spPr>
        <a:xfrm>
          <a:off x="2129581" y="19869"/>
          <a:ext cx="1109401" cy="776545"/>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Highest Priority</a:t>
          </a:r>
        </a:p>
      </dsp:txBody>
      <dsp:txXfrm>
        <a:off x="2167496" y="57784"/>
        <a:ext cx="1033571" cy="700715"/>
      </dsp:txXfrm>
    </dsp:sp>
    <dsp:sp modelId="{606647F0-F77E-4EF4-8595-52EEBE7504A4}">
      <dsp:nvSpPr>
        <dsp:cNvPr id="0" name=""/>
        <dsp:cNvSpPr/>
      </dsp:nvSpPr>
      <dsp:spPr>
        <a:xfrm>
          <a:off x="3238983" y="93930"/>
          <a:ext cx="806872" cy="627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3238983" y="93930"/>
        <a:ext cx="806872" cy="627637"/>
      </dsp:txXfrm>
    </dsp:sp>
    <dsp:sp modelId="{2DC961A9-5EC8-4BCF-ABE8-6C90FAC46871}">
      <dsp:nvSpPr>
        <dsp:cNvPr id="0" name=""/>
        <dsp:cNvSpPr/>
      </dsp:nvSpPr>
      <dsp:spPr>
        <a:xfrm rot="5400000">
          <a:off x="3223993" y="1622722"/>
          <a:ext cx="659019" cy="750270"/>
        </a:xfrm>
        <a:prstGeom prst="bentUpArrow">
          <a:avLst>
            <a:gd name="adj1" fmla="val 32840"/>
            <a:gd name="adj2" fmla="val 25000"/>
            <a:gd name="adj3" fmla="val 35780"/>
          </a:avLst>
        </a:prstGeom>
        <a:solidFill>
          <a:schemeClr val="accent5">
            <a:tint val="50000"/>
            <a:hueOff val="-3342512"/>
            <a:satOff val="-12663"/>
            <a:lumOff val="42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61B9B2-944D-4465-89C6-5F27A9AA0237}">
      <dsp:nvSpPr>
        <dsp:cNvPr id="0" name=""/>
        <dsp:cNvSpPr/>
      </dsp:nvSpPr>
      <dsp:spPr>
        <a:xfrm>
          <a:off x="3049393" y="892185"/>
          <a:ext cx="1109401" cy="776545"/>
        </a:xfrm>
        <a:prstGeom prst="roundRect">
          <a:avLst>
            <a:gd name="adj" fmla="val 1667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2</a:t>
          </a:r>
          <a:r>
            <a:rPr lang="en-US" sz="1600" kern="1200" baseline="30000" dirty="0"/>
            <a:t>nd</a:t>
          </a:r>
          <a:r>
            <a:rPr lang="en-US" sz="1600" kern="1200" dirty="0"/>
            <a:t> Highest Priority</a:t>
          </a:r>
        </a:p>
      </dsp:txBody>
      <dsp:txXfrm>
        <a:off x="3087308" y="930100"/>
        <a:ext cx="1033571" cy="700715"/>
      </dsp:txXfrm>
    </dsp:sp>
    <dsp:sp modelId="{079874D2-A6D2-4C58-95D7-3D849A50BD5B}">
      <dsp:nvSpPr>
        <dsp:cNvPr id="0" name=""/>
        <dsp:cNvSpPr/>
      </dsp:nvSpPr>
      <dsp:spPr>
        <a:xfrm>
          <a:off x="4158794" y="966247"/>
          <a:ext cx="806872" cy="627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4158794" y="966247"/>
        <a:ext cx="806872" cy="627637"/>
      </dsp:txXfrm>
    </dsp:sp>
    <dsp:sp modelId="{F6C47161-245F-4D75-8D57-8D578C461A92}">
      <dsp:nvSpPr>
        <dsp:cNvPr id="0" name=""/>
        <dsp:cNvSpPr/>
      </dsp:nvSpPr>
      <dsp:spPr>
        <a:xfrm rot="5400000">
          <a:off x="4143805" y="2495038"/>
          <a:ext cx="659019" cy="750270"/>
        </a:xfrm>
        <a:prstGeom prst="bentUpArrow">
          <a:avLst>
            <a:gd name="adj1" fmla="val 32840"/>
            <a:gd name="adj2" fmla="val 25000"/>
            <a:gd name="adj3" fmla="val 35780"/>
          </a:avLst>
        </a:prstGeom>
        <a:solidFill>
          <a:schemeClr val="accent5">
            <a:tint val="50000"/>
            <a:hueOff val="-6685025"/>
            <a:satOff val="-25325"/>
            <a:lumOff val="84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10CE03-93AA-4E21-92AF-D5FBFAD0BE85}">
      <dsp:nvSpPr>
        <dsp:cNvPr id="0" name=""/>
        <dsp:cNvSpPr/>
      </dsp:nvSpPr>
      <dsp:spPr>
        <a:xfrm>
          <a:off x="3969205" y="1764502"/>
          <a:ext cx="1109401" cy="776545"/>
        </a:xfrm>
        <a:prstGeom prst="roundRect">
          <a:avLst>
            <a:gd name="adj" fmla="val 166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kern="1200" cap="none" spc="0">
              <a:ln w="0"/>
              <a:solidFill>
                <a:schemeClr val="tx1"/>
              </a:solidFill>
              <a:effectLst>
                <a:outerShdw blurRad="38100" dist="19050" dir="2700000" algn="tl" rotWithShape="0">
                  <a:schemeClr val="dk1">
                    <a:alpha val="40000"/>
                  </a:schemeClr>
                </a:outerShdw>
              </a:effectLst>
            </a:rPr>
            <a:t>…</a:t>
          </a:r>
          <a:endParaRPr lang="en-US" sz="3200" b="0" kern="1200" cap="none" spc="0" dirty="0">
            <a:ln w="0"/>
            <a:solidFill>
              <a:schemeClr val="tx1"/>
            </a:solidFill>
            <a:effectLst>
              <a:outerShdw blurRad="38100" dist="19050" dir="2700000" algn="tl" rotWithShape="0">
                <a:schemeClr val="dk1">
                  <a:alpha val="40000"/>
                </a:schemeClr>
              </a:outerShdw>
            </a:effectLst>
          </a:endParaRPr>
        </a:p>
      </dsp:txBody>
      <dsp:txXfrm>
        <a:off x="4007120" y="1802417"/>
        <a:ext cx="1033571" cy="700715"/>
      </dsp:txXfrm>
    </dsp:sp>
    <dsp:sp modelId="{FD15AC2F-472A-468C-BADD-A56F9D975A67}">
      <dsp:nvSpPr>
        <dsp:cNvPr id="0" name=""/>
        <dsp:cNvSpPr/>
      </dsp:nvSpPr>
      <dsp:spPr>
        <a:xfrm>
          <a:off x="5078606" y="1838563"/>
          <a:ext cx="806872" cy="627637"/>
        </a:xfrm>
        <a:prstGeom prst="rect">
          <a:avLst/>
        </a:prstGeom>
        <a:noFill/>
        <a:ln>
          <a:noFill/>
        </a:ln>
        <a:effectLst/>
      </dsp:spPr>
      <dsp:style>
        <a:lnRef idx="0">
          <a:scrgbClr r="0" g="0" b="0"/>
        </a:lnRef>
        <a:fillRef idx="0">
          <a:scrgbClr r="0" g="0" b="0"/>
        </a:fillRef>
        <a:effectRef idx="0">
          <a:scrgbClr r="0" g="0" b="0"/>
        </a:effectRef>
        <a:fontRef idx="minor"/>
      </dsp:style>
    </dsp:sp>
    <dsp:sp modelId="{FF8D4D5F-8857-4B2D-8172-5B3394F32647}">
      <dsp:nvSpPr>
        <dsp:cNvPr id="0" name=""/>
        <dsp:cNvSpPr/>
      </dsp:nvSpPr>
      <dsp:spPr>
        <a:xfrm>
          <a:off x="4889016" y="2636818"/>
          <a:ext cx="1109401" cy="776545"/>
        </a:xfrm>
        <a:prstGeom prst="roundRect">
          <a:avLst>
            <a:gd name="adj" fmla="val 1667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Lowest Priority</a:t>
          </a:r>
        </a:p>
      </dsp:txBody>
      <dsp:txXfrm>
        <a:off x="4926931" y="2674733"/>
        <a:ext cx="1033571" cy="7007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967BC-75E3-EE47-80F6-5FABCEBA6A05}">
      <dsp:nvSpPr>
        <dsp:cNvPr id="0" name=""/>
        <dsp:cNvSpPr/>
      </dsp:nvSpPr>
      <dsp:spPr>
        <a:xfrm>
          <a:off x="2098253" y="759923"/>
          <a:ext cx="1201200" cy="12012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Queue Delay</a:t>
          </a:r>
          <a:endParaRPr lang="en-HK" sz="2400" kern="1200" dirty="0"/>
        </a:p>
      </dsp:txBody>
      <dsp:txXfrm>
        <a:off x="2274165" y="935835"/>
        <a:ext cx="849376" cy="849376"/>
      </dsp:txXfrm>
    </dsp:sp>
    <dsp:sp modelId="{4F5B09F8-BB54-7B4B-BBE7-F7B81481C097}">
      <dsp:nvSpPr>
        <dsp:cNvPr id="0" name=""/>
        <dsp:cNvSpPr/>
      </dsp:nvSpPr>
      <dsp:spPr>
        <a:xfrm rot="12900000">
          <a:off x="1324388" y="549699"/>
          <a:ext cx="921892" cy="342342"/>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C2A147-9100-724F-A7EA-4EEAB59E38B5}">
      <dsp:nvSpPr>
        <dsp:cNvPr id="0" name=""/>
        <dsp:cNvSpPr/>
      </dsp:nvSpPr>
      <dsp:spPr>
        <a:xfrm>
          <a:off x="837178" y="26"/>
          <a:ext cx="1141140" cy="91291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Arrival Rate</a:t>
          </a:r>
          <a:endParaRPr lang="en-HK" sz="2600" kern="1200" dirty="0"/>
        </a:p>
      </dsp:txBody>
      <dsp:txXfrm>
        <a:off x="863916" y="26764"/>
        <a:ext cx="1087664" cy="859436"/>
      </dsp:txXfrm>
    </dsp:sp>
    <dsp:sp modelId="{B621F8CE-E1D9-DE4B-8989-F776BF8CD190}">
      <dsp:nvSpPr>
        <dsp:cNvPr id="0" name=""/>
        <dsp:cNvSpPr/>
      </dsp:nvSpPr>
      <dsp:spPr>
        <a:xfrm rot="19500000">
          <a:off x="3151427" y="549699"/>
          <a:ext cx="921892" cy="342342"/>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45A814-FB4B-2D48-9EB6-38F94D8170FA}">
      <dsp:nvSpPr>
        <dsp:cNvPr id="0" name=""/>
        <dsp:cNvSpPr/>
      </dsp:nvSpPr>
      <dsp:spPr>
        <a:xfrm>
          <a:off x="3419388" y="26"/>
          <a:ext cx="1141140" cy="91291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Service Rate</a:t>
          </a:r>
          <a:endParaRPr lang="en-HK" sz="2600" kern="1200" dirty="0"/>
        </a:p>
      </dsp:txBody>
      <dsp:txXfrm>
        <a:off x="3446126" y="26764"/>
        <a:ext cx="1087664" cy="85943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D4F19E-3D9A-B04A-AE7D-74B371BE3956}" type="datetimeFigureOut">
              <a:rPr lang="en-US" smtClean="0"/>
              <a:t>8/5/18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398F20-EDF5-184B-A44A-B7AFABFCCDB0}" type="slidenum">
              <a:rPr lang="en-US" smtClean="0"/>
              <a:t>‹#›</a:t>
            </a:fld>
            <a:endParaRPr lang="en-US"/>
          </a:p>
        </p:txBody>
      </p:sp>
    </p:spTree>
    <p:extLst>
      <p:ext uri="{BB962C8B-B14F-4D97-AF65-F5344CB8AC3E}">
        <p14:creationId xmlns:p14="http://schemas.microsoft.com/office/powerpoint/2010/main" val="92357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Where this metaphor breaks down (as all metaphors do) is that we do not have a spine.</a:t>
            </a:r>
            <a:endParaRPr lang="en-US" dirty="0"/>
          </a:p>
        </p:txBody>
      </p:sp>
      <p:sp>
        <p:nvSpPr>
          <p:cNvPr id="4" name="Slide Number Placeholder 3"/>
          <p:cNvSpPr>
            <a:spLocks noGrp="1"/>
          </p:cNvSpPr>
          <p:nvPr>
            <p:ph type="sldNum" sz="quarter" idx="10"/>
          </p:nvPr>
        </p:nvSpPr>
        <p:spPr/>
        <p:txBody>
          <a:bodyPr/>
          <a:lstStyle/>
          <a:p>
            <a:fld id="{CA398F20-EDF5-184B-A44A-B7AFABFCCDB0}" type="slidenum">
              <a:rPr lang="en-US" smtClean="0"/>
              <a:t>3</a:t>
            </a:fld>
            <a:endParaRPr lang="en-US"/>
          </a:p>
        </p:txBody>
      </p:sp>
    </p:spTree>
    <p:extLst>
      <p:ext uri="{BB962C8B-B14F-4D97-AF65-F5344CB8AC3E}">
        <p14:creationId xmlns:p14="http://schemas.microsoft.com/office/powerpoint/2010/main" val="4118251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 chunked transfer, database query response, and many other applications</a:t>
                </a:r>
                <a:r>
                  <a:rPr lang="en-US" baseline="0" dirty="0"/>
                  <a:t> generate flows without known size before the transmission.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previously designed PIAS for flows</a:t>
                </a:r>
                <a:r>
                  <a:rPr lang="en-US" baseline="0" dirty="0"/>
                  <a:t> without known sizes.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PIAS</a:t>
                </a:r>
                <a:r>
                  <a:rPr lang="en-US" baseline="0" dirty="0"/>
                  <a:t> works like this, for each flow, it will first s</a:t>
                </a:r>
                <a:r>
                  <a:rPr lang="en-US" dirty="0"/>
                  <a:t>end packets tagged with the highest priority until</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l-GR" b="0" i="1" smtClean="0">
                            <a:latin typeface="Cambria Math" panose="02040503050406030204" pitchFamily="18" charset="0"/>
                          </a:rPr>
                          <m:t>α</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bytes sent.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if there's still data to be sent, its</a:t>
                </a:r>
                <a:r>
                  <a:rPr lang="en-US" baseline="0" dirty="0"/>
                  <a:t> </a:t>
                </a:r>
                <a:r>
                  <a:rPr lang="en-US" dirty="0"/>
                  <a:t>packets are tagged with the 2</a:t>
                </a:r>
                <a:r>
                  <a:rPr lang="en-US" baseline="30000" dirty="0"/>
                  <a:t>nd</a:t>
                </a:r>
                <a:r>
                  <a:rPr lang="en-US" dirty="0"/>
                  <a:t> highest priority until</a:t>
                </a:r>
                <a14:m>
                  <m:oMath xmlns:m="http://schemas.openxmlformats.org/officeDocument/2006/math">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𝛼</m:t>
                        </m:r>
                      </m:e>
                      <m:sub>
                        <m:r>
                          <a:rPr lang="en-US" b="0" i="1" dirty="0" smtClean="0">
                            <a:latin typeface="Cambria Math" panose="02040503050406030204" pitchFamily="18" charset="0"/>
                          </a:rPr>
                          <m:t>2</m:t>
                        </m:r>
                      </m:sub>
                    </m:sSub>
                  </m:oMath>
                </a14:m>
                <a:r>
                  <a:rPr lang="en-US" dirty="0"/>
                  <a:t> bytes sent.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the really long flows will drop to the lowest priority, and send packets tagged with the lowest priority.</a:t>
                </a:r>
              </a:p>
              <a:p>
                <a:endParaRPr lang="en-US" dirty="0"/>
              </a:p>
              <a:p>
                <a:r>
                  <a:rPr lang="en-US" dirty="0" err="1"/>
                  <a:t>Pias</a:t>
                </a:r>
                <a:r>
                  <a:rPr lang="en-US" baseline="0" dirty="0"/>
                  <a:t> mimics SJF because, for short flows, they complete quickly before they drop to a lower priority. For long flows, they naturally move to lower priorities for the majority of their bytes.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However, PIAS does not address the case where the flow sizes are known before</a:t>
                </a:r>
                <a:r>
                  <a:rPr lang="en-US" baseline="0" dirty="0"/>
                  <a:t> transmission. For example, This is often true for parallel computing applications where we can extract the flow size before transmission.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PIAS is designed for commodity data centers.</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Send packets tagged with the highest priority until</a:t>
                </a:r>
                <a:r>
                  <a:rPr lang="en-US" b="0" i="0">
                    <a:latin typeface="Cambria Math" panose="02040503050406030204" pitchFamily="18" charset="0"/>
                  </a:rPr>
                  <a:t> 𝛼_1</a:t>
                </a:r>
                <a:r>
                  <a:rPr lang="en-US" dirty="0"/>
                  <a:t> bytes sent.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Send packets tagged with the 2</a:t>
                </a:r>
                <a:r>
                  <a:rPr lang="en-US" baseline="30000" dirty="0"/>
                  <a:t>nd</a:t>
                </a:r>
                <a:r>
                  <a:rPr lang="en-US" dirty="0"/>
                  <a:t> highest priority until</a:t>
                </a:r>
                <a:r>
                  <a:rPr lang="en-US" b="0" i="0" dirty="0">
                    <a:latin typeface="Cambria Math" panose="02040503050406030204" pitchFamily="18" charset="0"/>
                  </a:rPr>
                  <a:t> 𝛼_2</a:t>
                </a:r>
                <a:r>
                  <a:rPr lang="en-US" dirty="0"/>
                  <a:t> bytes sent.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Send packets tagged with the lowest priority.</a:t>
                </a:r>
              </a:p>
              <a:p>
                <a:endParaRPr lang="en-US" dirty="0"/>
              </a:p>
              <a:p>
                <a:pPr lvl="0"/>
                <a:r>
                  <a:rPr lang="en-US" dirty="0"/>
                  <a:t>Highest Priority</a:t>
                </a:r>
              </a:p>
              <a:p>
                <a:pPr lvl="1"/>
                <a:endParaRPr lang="en-US" dirty="0"/>
              </a:p>
              <a:p>
                <a:pPr lvl="0"/>
                <a:r>
                  <a:rPr lang="en-US" dirty="0"/>
                  <a:t>2</a:t>
                </a:r>
                <a:r>
                  <a:rPr lang="en-US" baseline="30000" dirty="0"/>
                  <a:t>nd</a:t>
                </a:r>
                <a:r>
                  <a:rPr lang="en-US" dirty="0"/>
                  <a:t> Highest Priority</a:t>
                </a:r>
              </a:p>
              <a:p>
                <a:pPr lvl="1"/>
                <a:endParaRPr lang="en-US" dirty="0"/>
              </a:p>
              <a:p>
                <a:pPr lvl="0"/>
                <a:r>
                  <a:rPr lang="en-US" dirty="0"/>
                  <a:t>…</a:t>
                </a:r>
              </a:p>
              <a:p>
                <a:pPr lvl="0"/>
                <a:r>
                  <a:rPr lang="en-US" dirty="0"/>
                  <a:t>Lowest Priority</a:t>
                </a:r>
              </a:p>
              <a:p>
                <a:endParaRPr lang="en-US" dirty="0"/>
              </a:p>
            </p:txBody>
          </p:sp>
        </mc:Fallback>
      </mc:AlternateContent>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2B12CB-51A6-4B95-B555-2DEBEACAB53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03633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398F20-EDF5-184B-A44A-B7AFABFCCDB0}" type="slidenum">
              <a:rPr lang="en-US" smtClean="0"/>
              <a:t>17</a:t>
            </a:fld>
            <a:endParaRPr lang="en-US"/>
          </a:p>
        </p:txBody>
      </p:sp>
    </p:spTree>
    <p:extLst>
      <p:ext uri="{BB962C8B-B14F-4D97-AF65-F5344CB8AC3E}">
        <p14:creationId xmlns:p14="http://schemas.microsoft.com/office/powerpoint/2010/main" val="2741736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tried several rate levels: 100Mbps, 500Mbps, 1000Mbps</a:t>
            </a:r>
            <a:r>
              <a:rPr lang="zh-CN" altLang="en-US" dirty="0"/>
              <a:t>。</a:t>
            </a:r>
            <a:endParaRPr lang="en-US" dirty="0"/>
          </a:p>
        </p:txBody>
      </p:sp>
      <p:sp>
        <p:nvSpPr>
          <p:cNvPr id="4" name="Slide Number Placeholder 3"/>
          <p:cNvSpPr>
            <a:spLocks noGrp="1"/>
          </p:cNvSpPr>
          <p:nvPr>
            <p:ph type="sldNum" sz="quarter" idx="10"/>
          </p:nvPr>
        </p:nvSpPr>
        <p:spPr/>
        <p:txBody>
          <a:bodyPr/>
          <a:lstStyle/>
          <a:p>
            <a:fld id="{CA398F20-EDF5-184B-A44A-B7AFABFCCDB0}" type="slidenum">
              <a:rPr lang="en-US" smtClean="0"/>
              <a:t>19</a:t>
            </a:fld>
            <a:endParaRPr lang="en-US"/>
          </a:p>
        </p:txBody>
      </p:sp>
    </p:spTree>
    <p:extLst>
      <p:ext uri="{BB962C8B-B14F-4D97-AF65-F5344CB8AC3E}">
        <p14:creationId xmlns:p14="http://schemas.microsoft.com/office/powerpoint/2010/main" val="3274851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398F20-EDF5-184B-A44A-B7AFABFCCDB0}" type="slidenum">
              <a:rPr lang="en-US" smtClean="0"/>
              <a:t>20</a:t>
            </a:fld>
            <a:endParaRPr lang="en-US"/>
          </a:p>
        </p:txBody>
      </p:sp>
    </p:spTree>
    <p:extLst>
      <p:ext uri="{BB962C8B-B14F-4D97-AF65-F5344CB8AC3E}">
        <p14:creationId xmlns:p14="http://schemas.microsoft.com/office/powerpoint/2010/main" val="2558747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mixture of short and long flows (WS), </a:t>
            </a:r>
            <a:r>
              <a:rPr lang="en-US" dirty="0" err="1"/>
              <a:t>AuTO</a:t>
            </a:r>
            <a:r>
              <a:rPr lang="en-US" dirty="0"/>
              <a:t> outperforms the standard heuristics, achieving up to 55.93% average FCT reduction, which is because it can dynamically change priority of long flows, thus can avoid the starvation problem in the heuristics.</a:t>
            </a:r>
          </a:p>
          <a:p>
            <a:endParaRPr lang="en-US" dirty="0"/>
          </a:p>
          <a:p>
            <a:r>
              <a:rPr lang="en-US" dirty="0"/>
              <a:t>For distribution with mostly short flows (DM), </a:t>
            </a:r>
            <a:r>
              <a:rPr lang="en-US" dirty="0" err="1"/>
              <a:t>AuTO</a:t>
            </a:r>
            <a:r>
              <a:rPr lang="en-US" dirty="0"/>
              <a:t> performs similarly compared to the heuristics, and this is because, as we show below, </a:t>
            </a:r>
            <a:r>
              <a:rPr lang="en-US" dirty="0" err="1"/>
              <a:t>AuTO</a:t>
            </a:r>
            <a:r>
              <a:rPr lang="en-US" dirty="0"/>
              <a:t> takes some time to generate action response to updates from server, and when the actions arrive, the flows may have already finished. Since </a:t>
            </a:r>
            <a:r>
              <a:rPr lang="en-US" dirty="0" err="1"/>
              <a:t>AuTO</a:t>
            </a:r>
            <a:r>
              <a:rPr lang="en-US" dirty="0"/>
              <a:t> gives any flow highest priority when it starts and change its priority only when an action is received, </a:t>
            </a:r>
            <a:r>
              <a:rPr lang="en-US" dirty="0" err="1"/>
              <a:t>AuTO</a:t>
            </a:r>
            <a:r>
              <a:rPr lang="en-US" dirty="0"/>
              <a:t> performs almost the same as QLAS.</a:t>
            </a:r>
          </a:p>
          <a:p>
            <a:endParaRPr lang="en-US" dirty="0"/>
          </a:p>
          <a:p>
            <a:r>
              <a:rPr lang="en-US" sz="1200" b="0" i="0" u="none" strike="noStrike" kern="1200" baseline="0" dirty="0">
                <a:solidFill>
                  <a:schemeClr val="tx1"/>
                </a:solidFill>
                <a:latin typeface="+mn-lt"/>
                <a:ea typeface="+mn-ea"/>
                <a:cs typeface="+mn-cs"/>
              </a:rPr>
              <a:t>This shows that </a:t>
            </a:r>
            <a:r>
              <a:rPr lang="en-US" sz="1200" b="0" i="0" u="none" strike="noStrike" kern="1200" baseline="0" dirty="0" err="1">
                <a:solidFill>
                  <a:schemeClr val="tx1"/>
                </a:solidFill>
                <a:latin typeface="+mn-lt"/>
                <a:ea typeface="+mn-ea"/>
                <a:cs typeface="+mn-cs"/>
              </a:rPr>
              <a:t>AuTO</a:t>
            </a:r>
            <a:r>
              <a:rPr lang="en-US" sz="1200" b="0" i="0" u="none" strike="noStrike" kern="1200" baseline="0" dirty="0">
                <a:solidFill>
                  <a:schemeClr val="tx1"/>
                </a:solidFill>
                <a:latin typeface="+mn-lt"/>
                <a:ea typeface="+mn-ea"/>
                <a:cs typeface="+mn-cs"/>
              </a:rPr>
              <a:t>, using 2 RL algorithms, can dynamically change the priorities of flows in different environments. Without any human involvement, this process can be done quickly and </a:t>
            </a:r>
            <a:r>
              <a:rPr lang="en-US" sz="1200" b="0" i="0" u="none" strike="noStrike" kern="1200" baseline="0" dirty="0" err="1">
                <a:solidFill>
                  <a:schemeClr val="tx1"/>
                </a:solidFill>
                <a:latin typeface="+mn-lt"/>
                <a:ea typeface="+mn-ea"/>
                <a:cs typeface="+mn-cs"/>
              </a:rPr>
              <a:t>scalably</a:t>
            </a:r>
            <a:r>
              <a:rPr lang="en-US" sz="1200" b="0" i="0" u="none" strike="noStrike" kern="1200" baseline="0" dirty="0">
                <a:solidFill>
                  <a:schemeClr val="tx1"/>
                </a:solidFill>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CA398F20-EDF5-184B-A44A-B7AFABFCCDB0}" type="slidenum">
              <a:rPr lang="en-US" smtClean="0"/>
              <a:t>23</a:t>
            </a:fld>
            <a:endParaRPr lang="en-US"/>
          </a:p>
        </p:txBody>
      </p:sp>
    </p:spTree>
    <p:extLst>
      <p:ext uri="{BB962C8B-B14F-4D97-AF65-F5344CB8AC3E}">
        <p14:creationId xmlns:p14="http://schemas.microsoft.com/office/powerpoint/2010/main" val="1672973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mixture of short and long flows (WS), </a:t>
            </a:r>
            <a:r>
              <a:rPr lang="en-US" dirty="0" err="1"/>
              <a:t>AuTO</a:t>
            </a:r>
            <a:r>
              <a:rPr lang="en-US" dirty="0"/>
              <a:t> outperforms the standard heuristics, achieving up to 55.93% average FCT reduction, which is because it can dynamically change priority of long flows, thus can avoid the starvation problem in the heuristics.</a:t>
            </a:r>
          </a:p>
          <a:p>
            <a:endParaRPr lang="en-US" dirty="0"/>
          </a:p>
          <a:p>
            <a:r>
              <a:rPr lang="en-US" dirty="0"/>
              <a:t>For distribution with mostly short flows (DM), </a:t>
            </a:r>
            <a:r>
              <a:rPr lang="en-US" dirty="0" err="1"/>
              <a:t>AuTO</a:t>
            </a:r>
            <a:r>
              <a:rPr lang="en-US" dirty="0"/>
              <a:t> performs similarly compared to the heuristics, and this is because, as we show below, </a:t>
            </a:r>
            <a:r>
              <a:rPr lang="en-US" dirty="0" err="1"/>
              <a:t>AuTO</a:t>
            </a:r>
            <a:r>
              <a:rPr lang="en-US" dirty="0"/>
              <a:t> takes some time to generate action response to updates from server, and when the actions arrive, the flows may have already finished. Since </a:t>
            </a:r>
            <a:r>
              <a:rPr lang="en-US" dirty="0" err="1"/>
              <a:t>AuTO</a:t>
            </a:r>
            <a:r>
              <a:rPr lang="en-US" dirty="0"/>
              <a:t> gives any flow highest priority when it starts and change its priority only when an action is received, </a:t>
            </a:r>
            <a:r>
              <a:rPr lang="en-US" dirty="0" err="1"/>
              <a:t>AuTO</a:t>
            </a:r>
            <a:r>
              <a:rPr lang="en-US" dirty="0"/>
              <a:t> performs almost the same as QLAS.</a:t>
            </a:r>
          </a:p>
          <a:p>
            <a:endParaRPr lang="en-US" dirty="0"/>
          </a:p>
          <a:p>
            <a:r>
              <a:rPr lang="en-US" sz="1200" b="0" i="0" u="none" strike="noStrike" kern="1200" baseline="0" dirty="0">
                <a:solidFill>
                  <a:schemeClr val="tx1"/>
                </a:solidFill>
                <a:latin typeface="+mn-lt"/>
                <a:ea typeface="+mn-ea"/>
                <a:cs typeface="+mn-cs"/>
              </a:rPr>
              <a:t>This shows that </a:t>
            </a:r>
            <a:r>
              <a:rPr lang="en-US" sz="1200" b="0" i="0" u="none" strike="noStrike" kern="1200" baseline="0" dirty="0" err="1">
                <a:solidFill>
                  <a:schemeClr val="tx1"/>
                </a:solidFill>
                <a:latin typeface="+mn-lt"/>
                <a:ea typeface="+mn-ea"/>
                <a:cs typeface="+mn-cs"/>
              </a:rPr>
              <a:t>AuTO</a:t>
            </a:r>
            <a:r>
              <a:rPr lang="en-US" sz="1200" b="0" i="0" u="none" strike="noStrike" kern="1200" baseline="0" dirty="0">
                <a:solidFill>
                  <a:schemeClr val="tx1"/>
                </a:solidFill>
                <a:latin typeface="+mn-lt"/>
                <a:ea typeface="+mn-ea"/>
                <a:cs typeface="+mn-cs"/>
              </a:rPr>
              <a:t>, using 2 RL algorithms, can dynamically change the priorities of flows in different environments. Without any human involvement, this process can be done quickly and </a:t>
            </a:r>
            <a:r>
              <a:rPr lang="en-US" sz="1200" b="0" i="0" u="none" strike="noStrike" kern="1200" baseline="0" dirty="0" err="1">
                <a:solidFill>
                  <a:schemeClr val="tx1"/>
                </a:solidFill>
                <a:latin typeface="+mn-lt"/>
                <a:ea typeface="+mn-ea"/>
                <a:cs typeface="+mn-cs"/>
              </a:rPr>
              <a:t>scalably</a:t>
            </a:r>
            <a:r>
              <a:rPr lang="en-US" sz="1200" b="0" i="0" u="none" strike="noStrike" kern="1200" baseline="0" dirty="0">
                <a:solidFill>
                  <a:schemeClr val="tx1"/>
                </a:solidFill>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CA398F20-EDF5-184B-A44A-B7AFABFCCDB0}" type="slidenum">
              <a:rPr lang="en-US" smtClean="0"/>
              <a:t>25</a:t>
            </a:fld>
            <a:endParaRPr lang="en-US"/>
          </a:p>
        </p:txBody>
      </p:sp>
    </p:spTree>
    <p:extLst>
      <p:ext uri="{BB962C8B-B14F-4D97-AF65-F5344CB8AC3E}">
        <p14:creationId xmlns:p14="http://schemas.microsoft.com/office/powerpoint/2010/main" val="3053239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398F20-EDF5-184B-A44A-B7AFABFCCDB0}" type="slidenum">
              <a:rPr lang="en-US" smtClean="0"/>
              <a:t>28</a:t>
            </a:fld>
            <a:endParaRPr lang="en-US"/>
          </a:p>
        </p:txBody>
      </p:sp>
    </p:spTree>
    <p:extLst>
      <p:ext uri="{BB962C8B-B14F-4D97-AF65-F5344CB8AC3E}">
        <p14:creationId xmlns:p14="http://schemas.microsoft.com/office/powerpoint/2010/main" val="2889248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398F20-EDF5-184B-A44A-B7AFABFCCDB0}" type="slidenum">
              <a:rPr lang="en-US" smtClean="0"/>
              <a:t>29</a:t>
            </a:fld>
            <a:endParaRPr lang="en-US"/>
          </a:p>
        </p:txBody>
      </p:sp>
    </p:spTree>
    <p:extLst>
      <p:ext uri="{BB962C8B-B14F-4D97-AF65-F5344CB8AC3E}">
        <p14:creationId xmlns:p14="http://schemas.microsoft.com/office/powerpoint/2010/main" val="882411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5BB18-6879-484C-94F2-2F8192032207}" type="slidenum">
              <a:rPr lang="en-US" smtClean="0"/>
              <a:t>30</a:t>
            </a:fld>
            <a:endParaRPr lang="en-US"/>
          </a:p>
        </p:txBody>
      </p:sp>
    </p:spTree>
    <p:extLst>
      <p:ext uri="{BB962C8B-B14F-4D97-AF65-F5344CB8AC3E}">
        <p14:creationId xmlns:p14="http://schemas.microsoft.com/office/powerpoint/2010/main" val="2423687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25BB18-6879-484C-94F2-2F8192032207}" type="slidenum">
              <a:rPr lang="en-US" smtClean="0"/>
              <a:t>31</a:t>
            </a:fld>
            <a:endParaRPr lang="en-US"/>
          </a:p>
        </p:txBody>
      </p:sp>
    </p:spTree>
    <p:extLst>
      <p:ext uri="{BB962C8B-B14F-4D97-AF65-F5344CB8AC3E}">
        <p14:creationId xmlns:p14="http://schemas.microsoft.com/office/powerpoint/2010/main" val="4034486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Where this metaphor breaks down (as all metaphors do) is that we do not have a spine.</a:t>
            </a:r>
            <a:endParaRPr lang="en-US" dirty="0"/>
          </a:p>
        </p:txBody>
      </p:sp>
      <p:sp>
        <p:nvSpPr>
          <p:cNvPr id="4" name="Slide Number Placeholder 3"/>
          <p:cNvSpPr>
            <a:spLocks noGrp="1"/>
          </p:cNvSpPr>
          <p:nvPr>
            <p:ph type="sldNum" sz="quarter" idx="10"/>
          </p:nvPr>
        </p:nvSpPr>
        <p:spPr/>
        <p:txBody>
          <a:bodyPr/>
          <a:lstStyle/>
          <a:p>
            <a:fld id="{CA398F20-EDF5-184B-A44A-B7AFABFCCDB0}" type="slidenum">
              <a:rPr lang="en-US" smtClean="0"/>
              <a:t>4</a:t>
            </a:fld>
            <a:endParaRPr lang="en-US"/>
          </a:p>
        </p:txBody>
      </p:sp>
    </p:spTree>
    <p:extLst>
      <p:ext uri="{BB962C8B-B14F-4D97-AF65-F5344CB8AC3E}">
        <p14:creationId xmlns:p14="http://schemas.microsoft.com/office/powerpoint/2010/main" val="2915455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Where this metaphor breaks down (as all metaphors do) is that we do not have a spine.</a:t>
            </a:r>
            <a:endParaRPr lang="en-US" dirty="0"/>
          </a:p>
        </p:txBody>
      </p:sp>
      <p:sp>
        <p:nvSpPr>
          <p:cNvPr id="4" name="Slide Number Placeholder 3"/>
          <p:cNvSpPr>
            <a:spLocks noGrp="1"/>
          </p:cNvSpPr>
          <p:nvPr>
            <p:ph type="sldNum" sz="quarter" idx="10"/>
          </p:nvPr>
        </p:nvSpPr>
        <p:spPr/>
        <p:txBody>
          <a:bodyPr/>
          <a:lstStyle/>
          <a:p>
            <a:fld id="{CA398F20-EDF5-184B-A44A-B7AFABFCCDB0}" type="slidenum">
              <a:rPr lang="en-US" smtClean="0"/>
              <a:t>5</a:t>
            </a:fld>
            <a:endParaRPr lang="en-US"/>
          </a:p>
        </p:txBody>
      </p:sp>
    </p:spTree>
    <p:extLst>
      <p:ext uri="{BB962C8B-B14F-4D97-AF65-F5344CB8AC3E}">
        <p14:creationId xmlns:p14="http://schemas.microsoft.com/office/powerpoint/2010/main" val="168807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Where this metaphor breaks down (as all metaphors do) is that we do not have a spine.</a:t>
            </a:r>
            <a:endParaRPr lang="en-US" dirty="0"/>
          </a:p>
        </p:txBody>
      </p:sp>
      <p:sp>
        <p:nvSpPr>
          <p:cNvPr id="4" name="Slide Number Placeholder 3"/>
          <p:cNvSpPr>
            <a:spLocks noGrp="1"/>
          </p:cNvSpPr>
          <p:nvPr>
            <p:ph type="sldNum" sz="quarter" idx="10"/>
          </p:nvPr>
        </p:nvSpPr>
        <p:spPr/>
        <p:txBody>
          <a:bodyPr/>
          <a:lstStyle/>
          <a:p>
            <a:fld id="{CA398F20-EDF5-184B-A44A-B7AFABFCCDB0}" type="slidenum">
              <a:rPr lang="en-US" smtClean="0"/>
              <a:t>6</a:t>
            </a:fld>
            <a:endParaRPr lang="en-US"/>
          </a:p>
        </p:txBody>
      </p:sp>
    </p:spTree>
    <p:extLst>
      <p:ext uri="{BB962C8B-B14F-4D97-AF65-F5344CB8AC3E}">
        <p14:creationId xmlns:p14="http://schemas.microsoft.com/office/powerpoint/2010/main" val="2068358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step back and look at the problem that we are trying to solve with AI.</a:t>
            </a:r>
          </a:p>
        </p:txBody>
      </p:sp>
      <p:sp>
        <p:nvSpPr>
          <p:cNvPr id="4" name="Slide Number Placeholder 3"/>
          <p:cNvSpPr>
            <a:spLocks noGrp="1"/>
          </p:cNvSpPr>
          <p:nvPr>
            <p:ph type="sldNum" sz="quarter" idx="10"/>
          </p:nvPr>
        </p:nvSpPr>
        <p:spPr/>
        <p:txBody>
          <a:bodyPr/>
          <a:lstStyle/>
          <a:p>
            <a:fld id="{CA398F20-EDF5-184B-A44A-B7AFABFCCDB0}" type="slidenum">
              <a:rPr lang="en-US" smtClean="0"/>
              <a:t>7</a:t>
            </a:fld>
            <a:endParaRPr lang="en-US"/>
          </a:p>
        </p:txBody>
      </p:sp>
    </p:spTree>
    <p:extLst>
      <p:ext uri="{BB962C8B-B14F-4D97-AF65-F5344CB8AC3E}">
        <p14:creationId xmlns:p14="http://schemas.microsoft.com/office/powerpoint/2010/main" val="144037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Google was able to reduce its total data center power consumption by 15 percent, which will save the company hundreds of millions of dollars over the next several years. Additionally, the company has already saved 40 percent alone on power consumed for cooling purposes.</a:t>
            </a:r>
          </a:p>
          <a:p>
            <a:endParaRPr lang="en-US" sz="1200" b="0" i="0" kern="1200" dirty="0">
              <a:solidFill>
                <a:schemeClr val="tx1"/>
              </a:solidFill>
              <a:effectLst/>
              <a:latin typeface="+mn-lt"/>
              <a:ea typeface="+mn-ea"/>
              <a:cs typeface="+mn-cs"/>
            </a:endParaRPr>
          </a:p>
          <a:p>
            <a:r>
              <a:rPr lang="en-US" dirty="0"/>
              <a:t>http://</a:t>
            </a:r>
            <a:r>
              <a:rPr lang="en-US" dirty="0" err="1"/>
              <a:t>www.theverge.com</a:t>
            </a:r>
            <a:r>
              <a:rPr lang="en-US" dirty="0"/>
              <a:t>/2016/7/21/12246258/google-</a:t>
            </a:r>
            <a:r>
              <a:rPr lang="en-US" dirty="0" err="1"/>
              <a:t>deepmind</a:t>
            </a:r>
            <a:r>
              <a:rPr lang="en-US" dirty="0"/>
              <a:t>-</a:t>
            </a:r>
            <a:r>
              <a:rPr lang="en-US" dirty="0" err="1"/>
              <a:t>ai</a:t>
            </a:r>
            <a:r>
              <a:rPr lang="en-US" dirty="0"/>
              <a:t>-data-center-cooling</a:t>
            </a:r>
          </a:p>
        </p:txBody>
      </p:sp>
      <p:sp>
        <p:nvSpPr>
          <p:cNvPr id="4" name="Slide Number Placeholder 3"/>
          <p:cNvSpPr>
            <a:spLocks noGrp="1"/>
          </p:cNvSpPr>
          <p:nvPr>
            <p:ph type="sldNum" sz="quarter" idx="10"/>
          </p:nvPr>
        </p:nvSpPr>
        <p:spPr/>
        <p:txBody>
          <a:bodyPr/>
          <a:lstStyle/>
          <a:p>
            <a:fld id="{CA398F20-EDF5-184B-A44A-B7AFABFCCDB0}" type="slidenum">
              <a:rPr lang="en-US" smtClean="0"/>
              <a:t>8</a:t>
            </a:fld>
            <a:endParaRPr lang="en-US"/>
          </a:p>
        </p:txBody>
      </p:sp>
    </p:spTree>
    <p:extLst>
      <p:ext uri="{BB962C8B-B14F-4D97-AF65-F5344CB8AC3E}">
        <p14:creationId xmlns:p14="http://schemas.microsoft.com/office/powerpoint/2010/main" val="1832191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DC-scale TO is a complex online control problem.</a:t>
            </a:r>
          </a:p>
          <a:p>
            <a:r>
              <a:rPr lang="en-US" sz="1200" dirty="0"/>
              <a:t>Can we use DRL to enable automatic DC-scale TO?</a:t>
            </a:r>
          </a:p>
          <a:p>
            <a:r>
              <a:rPr lang="en-US" sz="1200" dirty="0"/>
              <a:t>We conduct experiments to find out.</a:t>
            </a:r>
          </a:p>
          <a:p>
            <a:endParaRPr lang="en-US" dirty="0"/>
          </a:p>
        </p:txBody>
      </p:sp>
      <p:sp>
        <p:nvSpPr>
          <p:cNvPr id="4" name="Slide Number Placeholder 3"/>
          <p:cNvSpPr>
            <a:spLocks noGrp="1"/>
          </p:cNvSpPr>
          <p:nvPr>
            <p:ph type="sldNum" sz="quarter" idx="10"/>
          </p:nvPr>
        </p:nvSpPr>
        <p:spPr/>
        <p:txBody>
          <a:bodyPr/>
          <a:lstStyle/>
          <a:p>
            <a:fld id="{CA398F20-EDF5-184B-A44A-B7AFABFCCDB0}" type="slidenum">
              <a:rPr lang="en-US" smtClean="0"/>
              <a:t>10</a:t>
            </a:fld>
            <a:endParaRPr lang="en-US"/>
          </a:p>
        </p:txBody>
      </p:sp>
    </p:spTree>
    <p:extLst>
      <p:ext uri="{BB962C8B-B14F-4D97-AF65-F5344CB8AC3E}">
        <p14:creationId xmlns:p14="http://schemas.microsoft.com/office/powerpoint/2010/main" val="224842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a:t>
            </a:r>
            <a:r>
              <a:rPr lang="mr-IN" baseline="0" dirty="0"/>
              <a:t>…</a:t>
            </a:r>
            <a:r>
              <a:rPr lang="en-US" baseline="0" dirty="0"/>
              <a:t>]</a:t>
            </a:r>
            <a:r>
              <a:rPr lang="en-US" sz="1200" kern="1200" baseline="0" dirty="0">
                <a:solidFill>
                  <a:schemeClr val="tx1"/>
                </a:solidFill>
                <a:effectLst/>
                <a:latin typeface="+mn-lt"/>
                <a:ea typeface="+mn-ea"/>
                <a:cs typeface="+mn-cs"/>
              </a:rPr>
              <a:t>, using Reinforcement Learning.</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Let me first give you an overview of reinforcement learning</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Reinforcement</a:t>
            </a:r>
            <a:r>
              <a:rPr lang="en-US" sz="1200" kern="1200" baseline="0" dirty="0">
                <a:solidFill>
                  <a:schemeClr val="tx1"/>
                </a:solidFill>
                <a:effectLst/>
                <a:latin typeface="+mn-lt"/>
                <a:ea typeface="+mn-ea"/>
                <a:cs typeface="+mn-cs"/>
              </a:rPr>
              <a:t> Learning poses a general framework, where an agent interacts with an environment. At each time step, the agent observes a state from the environment, and takes an action. As a feedback, the environment returns the agent a reward signal, indicating how good the action is. The goal of the learning agent is to maximize the total reward in the environment.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t>
            </a:r>
            <a:r>
              <a:rPr lang="mr-IN"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 </a:t>
            </a:r>
            <a:r>
              <a:rPr lang="en-US" baseline="0" dirty="0"/>
              <a:t>To overcome the issues with today's fixed ABR algorithms, we turn to design a general purposed learning algorithm. </a:t>
            </a:r>
            <a:r>
              <a:rPr lang="en-US" sz="1200" kern="1200" dirty="0">
                <a:solidFill>
                  <a:schemeClr val="tx1"/>
                </a:solidFill>
                <a:effectLst/>
                <a:latin typeface="+mn-lt"/>
                <a:ea typeface="+mn-ea"/>
                <a:cs typeface="+mn-cs"/>
              </a:rPr>
              <a:t>Specifically</a:t>
            </a:r>
            <a:r>
              <a:rPr lang="en-US" sz="1200" kern="1200" baseline="0" dirty="0">
                <a:solidFill>
                  <a:schemeClr val="tx1"/>
                </a:solidFill>
                <a:effectLst/>
                <a:latin typeface="+mn-lt"/>
                <a:ea typeface="+mn-ea"/>
                <a:cs typeface="+mn-cs"/>
              </a:rPr>
              <a:t>, we are proposing to learn bitrate adaptation policies, by interacting with the video streaming environment in actual network conditions</a:t>
            </a:r>
          </a:p>
        </p:txBody>
      </p:sp>
      <p:sp>
        <p:nvSpPr>
          <p:cNvPr id="4" name="Slide Number Placeholder 3"/>
          <p:cNvSpPr>
            <a:spLocks noGrp="1"/>
          </p:cNvSpPr>
          <p:nvPr>
            <p:ph type="sldNum" sz="quarter" idx="10"/>
          </p:nvPr>
        </p:nvSpPr>
        <p:spPr/>
        <p:txBody>
          <a:bodyPr/>
          <a:lstStyle/>
          <a:p>
            <a:fld id="{E958D69D-E82F-E54F-B8DC-D196FC61EE80}" type="slidenum">
              <a:rPr lang="en-US" smtClean="0"/>
              <a:t>11</a:t>
            </a:fld>
            <a:endParaRPr lang="en-US"/>
          </a:p>
        </p:txBody>
      </p:sp>
    </p:spTree>
    <p:extLst>
      <p:ext uri="{BB962C8B-B14F-4D97-AF65-F5344CB8AC3E}">
        <p14:creationId xmlns:p14="http://schemas.microsoft.com/office/powerpoint/2010/main" val="2605054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398F20-EDF5-184B-A44A-B7AFABFCCDB0}" type="slidenum">
              <a:rPr lang="en-US" smtClean="0"/>
              <a:t>12</a:t>
            </a:fld>
            <a:endParaRPr lang="en-US"/>
          </a:p>
        </p:txBody>
      </p:sp>
    </p:spTree>
    <p:extLst>
      <p:ext uri="{BB962C8B-B14F-4D97-AF65-F5344CB8AC3E}">
        <p14:creationId xmlns:p14="http://schemas.microsoft.com/office/powerpoint/2010/main" val="4120779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369BB-03A0-41C2-9585-D7F7134A6414}"/>
              </a:ext>
            </a:extLst>
          </p:cNvPr>
          <p:cNvSpPr>
            <a:spLocks noGrp="1"/>
          </p:cNvSpPr>
          <p:nvPr>
            <p:ph type="ctrTitle"/>
          </p:nvPr>
        </p:nvSpPr>
        <p:spPr>
          <a:xfrm>
            <a:off x="0" y="0"/>
            <a:ext cx="12192000" cy="4561432"/>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DB16EDA-0A4C-4AAB-8BDF-5FE3DD5C2475}"/>
              </a:ext>
            </a:extLst>
          </p:cNvPr>
          <p:cNvSpPr>
            <a:spLocks noGrp="1"/>
          </p:cNvSpPr>
          <p:nvPr>
            <p:ph type="subTitle" idx="1"/>
          </p:nvPr>
        </p:nvSpPr>
        <p:spPr>
          <a:xfrm>
            <a:off x="1524000" y="4631010"/>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053839A-AE74-4EE8-828B-0600C04D2171}"/>
              </a:ext>
            </a:extLst>
          </p:cNvPr>
          <p:cNvSpPr>
            <a:spLocks noGrp="1"/>
          </p:cNvSpPr>
          <p:nvPr>
            <p:ph type="dt" sz="half" idx="10"/>
          </p:nvPr>
        </p:nvSpPr>
        <p:spPr/>
        <p:txBody>
          <a:bodyPr/>
          <a:lstStyle/>
          <a:p>
            <a:fld id="{42721E7A-B4EC-4725-9E63-BD2E0068FB9D}" type="datetime1">
              <a:rPr lang="en-US" smtClean="0"/>
              <a:t>8/5/18</a:t>
            </a:fld>
            <a:endParaRPr lang="en-US"/>
          </a:p>
        </p:txBody>
      </p:sp>
      <p:sp>
        <p:nvSpPr>
          <p:cNvPr id="5" name="Footer Placeholder 4">
            <a:extLst>
              <a:ext uri="{FF2B5EF4-FFF2-40B4-BE49-F238E27FC236}">
                <a16:creationId xmlns:a16="http://schemas.microsoft.com/office/drawing/2014/main" id="{815A9E2D-F14E-472E-9ADC-1FAF4353D2C6}"/>
              </a:ext>
            </a:extLst>
          </p:cNvPr>
          <p:cNvSpPr>
            <a:spLocks noGrp="1"/>
          </p:cNvSpPr>
          <p:nvPr>
            <p:ph type="ftr" sz="quarter" idx="11"/>
          </p:nvPr>
        </p:nvSpPr>
        <p:spPr/>
        <p:txBody>
          <a:bodyPr/>
          <a:lstStyle/>
          <a:p>
            <a:r>
              <a:rPr lang="en-US"/>
              <a:t>SING Lab-CSE-HKUST</a:t>
            </a:r>
          </a:p>
        </p:txBody>
      </p:sp>
      <p:sp>
        <p:nvSpPr>
          <p:cNvPr id="6" name="Slide Number Placeholder 5">
            <a:extLst>
              <a:ext uri="{FF2B5EF4-FFF2-40B4-BE49-F238E27FC236}">
                <a16:creationId xmlns:a16="http://schemas.microsoft.com/office/drawing/2014/main" id="{2841B5F1-A30A-4EBE-B4FA-A2DAC20D18CC}"/>
              </a:ext>
            </a:extLst>
          </p:cNvPr>
          <p:cNvSpPr>
            <a:spLocks noGrp="1"/>
          </p:cNvSpPr>
          <p:nvPr>
            <p:ph type="sldNum" sz="quarter" idx="12"/>
          </p:nvPr>
        </p:nvSpPr>
        <p:spPr/>
        <p:txBody>
          <a:bodyPr/>
          <a:lstStyle/>
          <a:p>
            <a:fld id="{2BE43E12-75C8-F547-8CFF-A7DFBF273010}" type="slidenum">
              <a:rPr lang="en-US" smtClean="0"/>
              <a:t>‹#›</a:t>
            </a:fld>
            <a:endParaRPr lang="en-US"/>
          </a:p>
        </p:txBody>
      </p:sp>
    </p:spTree>
    <p:extLst>
      <p:ext uri="{BB962C8B-B14F-4D97-AF65-F5344CB8AC3E}">
        <p14:creationId xmlns:p14="http://schemas.microsoft.com/office/powerpoint/2010/main" val="1855247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203E-88A0-437F-A0C3-974DB1FC96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36BE73-42C6-4DB2-ABE1-156FB5D7476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BBA679-DA74-41AD-B4EB-A68F33EF8E1B}"/>
              </a:ext>
            </a:extLst>
          </p:cNvPr>
          <p:cNvSpPr>
            <a:spLocks noGrp="1"/>
          </p:cNvSpPr>
          <p:nvPr>
            <p:ph type="dt" sz="half" idx="10"/>
          </p:nvPr>
        </p:nvSpPr>
        <p:spPr/>
        <p:txBody>
          <a:bodyPr/>
          <a:lstStyle/>
          <a:p>
            <a:fld id="{8B91A02A-5002-46BF-AC84-29AA1EC07B36}" type="datetime1">
              <a:rPr lang="en-US" smtClean="0"/>
              <a:t>8/5/18</a:t>
            </a:fld>
            <a:endParaRPr lang="en-US"/>
          </a:p>
        </p:txBody>
      </p:sp>
      <p:sp>
        <p:nvSpPr>
          <p:cNvPr id="5" name="Footer Placeholder 4">
            <a:extLst>
              <a:ext uri="{FF2B5EF4-FFF2-40B4-BE49-F238E27FC236}">
                <a16:creationId xmlns:a16="http://schemas.microsoft.com/office/drawing/2014/main" id="{9E692A13-2CE3-4F71-A0E2-CF0C21D9778B}"/>
              </a:ext>
            </a:extLst>
          </p:cNvPr>
          <p:cNvSpPr>
            <a:spLocks noGrp="1"/>
          </p:cNvSpPr>
          <p:nvPr>
            <p:ph type="ftr" sz="quarter" idx="11"/>
          </p:nvPr>
        </p:nvSpPr>
        <p:spPr/>
        <p:txBody>
          <a:bodyPr/>
          <a:lstStyle/>
          <a:p>
            <a:r>
              <a:rPr lang="en-US"/>
              <a:t>SING Lab-CSE-HKUST</a:t>
            </a:r>
          </a:p>
        </p:txBody>
      </p:sp>
      <p:sp>
        <p:nvSpPr>
          <p:cNvPr id="6" name="Slide Number Placeholder 5">
            <a:extLst>
              <a:ext uri="{FF2B5EF4-FFF2-40B4-BE49-F238E27FC236}">
                <a16:creationId xmlns:a16="http://schemas.microsoft.com/office/drawing/2014/main" id="{8DA323A9-64C1-4D63-987C-F92E88A24F62}"/>
              </a:ext>
            </a:extLst>
          </p:cNvPr>
          <p:cNvSpPr>
            <a:spLocks noGrp="1"/>
          </p:cNvSpPr>
          <p:nvPr>
            <p:ph type="sldNum" sz="quarter" idx="12"/>
          </p:nvPr>
        </p:nvSpPr>
        <p:spPr/>
        <p:txBody>
          <a:bodyPr/>
          <a:lstStyle/>
          <a:p>
            <a:fld id="{2BE43E12-75C8-F547-8CFF-A7DFBF273010}" type="slidenum">
              <a:rPr lang="en-US" smtClean="0"/>
              <a:t>‹#›</a:t>
            </a:fld>
            <a:endParaRPr lang="en-US"/>
          </a:p>
        </p:txBody>
      </p:sp>
    </p:spTree>
    <p:extLst>
      <p:ext uri="{BB962C8B-B14F-4D97-AF65-F5344CB8AC3E}">
        <p14:creationId xmlns:p14="http://schemas.microsoft.com/office/powerpoint/2010/main" val="128095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D1042C-2381-4A29-88BC-D32525018F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4084AC-1804-4786-935F-1CA74E2D308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2500C4-19BB-4FFD-B78B-565C7861085B}"/>
              </a:ext>
            </a:extLst>
          </p:cNvPr>
          <p:cNvSpPr>
            <a:spLocks noGrp="1"/>
          </p:cNvSpPr>
          <p:nvPr>
            <p:ph type="dt" sz="half" idx="10"/>
          </p:nvPr>
        </p:nvSpPr>
        <p:spPr/>
        <p:txBody>
          <a:bodyPr/>
          <a:lstStyle/>
          <a:p>
            <a:fld id="{7AA9D5D5-089C-40A4-AFC1-266B1D1ED151}" type="datetime1">
              <a:rPr lang="en-US" smtClean="0"/>
              <a:t>8/5/18</a:t>
            </a:fld>
            <a:endParaRPr lang="en-US"/>
          </a:p>
        </p:txBody>
      </p:sp>
      <p:sp>
        <p:nvSpPr>
          <p:cNvPr id="5" name="Footer Placeholder 4">
            <a:extLst>
              <a:ext uri="{FF2B5EF4-FFF2-40B4-BE49-F238E27FC236}">
                <a16:creationId xmlns:a16="http://schemas.microsoft.com/office/drawing/2014/main" id="{4DDEE7D5-F848-4154-9F6A-A2287724EF15}"/>
              </a:ext>
            </a:extLst>
          </p:cNvPr>
          <p:cNvSpPr>
            <a:spLocks noGrp="1"/>
          </p:cNvSpPr>
          <p:nvPr>
            <p:ph type="ftr" sz="quarter" idx="11"/>
          </p:nvPr>
        </p:nvSpPr>
        <p:spPr/>
        <p:txBody>
          <a:bodyPr/>
          <a:lstStyle/>
          <a:p>
            <a:r>
              <a:rPr lang="en-US"/>
              <a:t>SING Lab-CSE-HKUST</a:t>
            </a:r>
          </a:p>
        </p:txBody>
      </p:sp>
      <p:sp>
        <p:nvSpPr>
          <p:cNvPr id="6" name="Slide Number Placeholder 5">
            <a:extLst>
              <a:ext uri="{FF2B5EF4-FFF2-40B4-BE49-F238E27FC236}">
                <a16:creationId xmlns:a16="http://schemas.microsoft.com/office/drawing/2014/main" id="{66390894-6B75-4FDA-88B1-7C941E2AD992}"/>
              </a:ext>
            </a:extLst>
          </p:cNvPr>
          <p:cNvSpPr>
            <a:spLocks noGrp="1"/>
          </p:cNvSpPr>
          <p:nvPr>
            <p:ph type="sldNum" sz="quarter" idx="12"/>
          </p:nvPr>
        </p:nvSpPr>
        <p:spPr/>
        <p:txBody>
          <a:bodyPr/>
          <a:lstStyle/>
          <a:p>
            <a:fld id="{2BE43E12-75C8-F547-8CFF-A7DFBF273010}" type="slidenum">
              <a:rPr lang="en-US" smtClean="0"/>
              <a:t>‹#›</a:t>
            </a:fld>
            <a:endParaRPr lang="en-US"/>
          </a:p>
        </p:txBody>
      </p:sp>
    </p:spTree>
    <p:extLst>
      <p:ext uri="{BB962C8B-B14F-4D97-AF65-F5344CB8AC3E}">
        <p14:creationId xmlns:p14="http://schemas.microsoft.com/office/powerpoint/2010/main" val="329268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258C0-56F8-4101-8718-4BEBF6D6E3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0C8B35-BDB8-49C1-8CF2-5845FE0A574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BC464-C793-438D-9B7B-A0CF16197717}"/>
              </a:ext>
            </a:extLst>
          </p:cNvPr>
          <p:cNvSpPr>
            <a:spLocks noGrp="1"/>
          </p:cNvSpPr>
          <p:nvPr>
            <p:ph type="dt" sz="half" idx="10"/>
          </p:nvPr>
        </p:nvSpPr>
        <p:spPr/>
        <p:txBody>
          <a:bodyPr/>
          <a:lstStyle/>
          <a:p>
            <a:fld id="{E21E1F61-5369-4D87-A4A5-81268FFF90CB}" type="datetime1">
              <a:rPr lang="en-US" smtClean="0"/>
              <a:t>8/5/18</a:t>
            </a:fld>
            <a:endParaRPr lang="en-US"/>
          </a:p>
        </p:txBody>
      </p:sp>
      <p:sp>
        <p:nvSpPr>
          <p:cNvPr id="5" name="Footer Placeholder 4">
            <a:extLst>
              <a:ext uri="{FF2B5EF4-FFF2-40B4-BE49-F238E27FC236}">
                <a16:creationId xmlns:a16="http://schemas.microsoft.com/office/drawing/2014/main" id="{B75287E7-CF6D-44A3-844B-BEF6050B858F}"/>
              </a:ext>
            </a:extLst>
          </p:cNvPr>
          <p:cNvSpPr>
            <a:spLocks noGrp="1"/>
          </p:cNvSpPr>
          <p:nvPr>
            <p:ph type="ftr" sz="quarter" idx="11"/>
          </p:nvPr>
        </p:nvSpPr>
        <p:spPr/>
        <p:txBody>
          <a:bodyPr/>
          <a:lstStyle/>
          <a:p>
            <a:r>
              <a:rPr lang="en-US" dirty="0"/>
              <a:t>SING Lab-CSE-HKUST</a:t>
            </a:r>
          </a:p>
        </p:txBody>
      </p:sp>
      <p:sp>
        <p:nvSpPr>
          <p:cNvPr id="6" name="Slide Number Placeholder 5">
            <a:extLst>
              <a:ext uri="{FF2B5EF4-FFF2-40B4-BE49-F238E27FC236}">
                <a16:creationId xmlns:a16="http://schemas.microsoft.com/office/drawing/2014/main" id="{8F4F68EC-C3E9-409E-B438-79ACCA3BF155}"/>
              </a:ext>
            </a:extLst>
          </p:cNvPr>
          <p:cNvSpPr>
            <a:spLocks noGrp="1"/>
          </p:cNvSpPr>
          <p:nvPr>
            <p:ph type="sldNum" sz="quarter" idx="12"/>
          </p:nvPr>
        </p:nvSpPr>
        <p:spPr/>
        <p:txBody>
          <a:bodyPr/>
          <a:lstStyle/>
          <a:p>
            <a:fld id="{2BE43E12-75C8-F547-8CFF-A7DFBF273010}" type="slidenum">
              <a:rPr lang="en-US" smtClean="0"/>
              <a:t>‹#›</a:t>
            </a:fld>
            <a:endParaRPr lang="en-US"/>
          </a:p>
        </p:txBody>
      </p:sp>
    </p:spTree>
    <p:extLst>
      <p:ext uri="{BB962C8B-B14F-4D97-AF65-F5344CB8AC3E}">
        <p14:creationId xmlns:p14="http://schemas.microsoft.com/office/powerpoint/2010/main" val="3894302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E003-39CC-4DB5-95CB-9634000AEAAB}"/>
              </a:ext>
            </a:extLst>
          </p:cNvPr>
          <p:cNvSpPr>
            <a:spLocks noGrp="1"/>
          </p:cNvSpPr>
          <p:nvPr>
            <p:ph type="title"/>
          </p:nvPr>
        </p:nvSpPr>
        <p:spPr>
          <a:xfrm>
            <a:off x="0" y="0"/>
            <a:ext cx="12192000" cy="4562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054ABC-788B-4589-A327-D0B127DCCE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B115033-283E-44DB-88EF-022D5577379D}"/>
              </a:ext>
            </a:extLst>
          </p:cNvPr>
          <p:cNvSpPr>
            <a:spLocks noGrp="1"/>
          </p:cNvSpPr>
          <p:nvPr>
            <p:ph type="dt" sz="half" idx="10"/>
          </p:nvPr>
        </p:nvSpPr>
        <p:spPr/>
        <p:txBody>
          <a:bodyPr/>
          <a:lstStyle/>
          <a:p>
            <a:fld id="{739F79E1-BBA1-4878-BC21-0761791F0047}" type="datetime1">
              <a:rPr lang="en-US" smtClean="0"/>
              <a:t>8/5/18</a:t>
            </a:fld>
            <a:endParaRPr lang="en-US" dirty="0"/>
          </a:p>
        </p:txBody>
      </p:sp>
      <p:sp>
        <p:nvSpPr>
          <p:cNvPr id="5" name="Footer Placeholder 4">
            <a:extLst>
              <a:ext uri="{FF2B5EF4-FFF2-40B4-BE49-F238E27FC236}">
                <a16:creationId xmlns:a16="http://schemas.microsoft.com/office/drawing/2014/main" id="{EFB31BF6-A9AC-4C7E-8F83-BDCC5CC18945}"/>
              </a:ext>
            </a:extLst>
          </p:cNvPr>
          <p:cNvSpPr>
            <a:spLocks noGrp="1"/>
          </p:cNvSpPr>
          <p:nvPr>
            <p:ph type="ftr" sz="quarter" idx="11"/>
          </p:nvPr>
        </p:nvSpPr>
        <p:spPr/>
        <p:txBody>
          <a:bodyPr/>
          <a:lstStyle/>
          <a:p>
            <a:r>
              <a:rPr lang="en-US"/>
              <a:t>SING Lab-CSE-HKUST</a:t>
            </a:r>
            <a:endParaRPr lang="en-US" dirty="0"/>
          </a:p>
        </p:txBody>
      </p:sp>
      <p:sp>
        <p:nvSpPr>
          <p:cNvPr id="6" name="Slide Number Placeholder 5">
            <a:extLst>
              <a:ext uri="{FF2B5EF4-FFF2-40B4-BE49-F238E27FC236}">
                <a16:creationId xmlns:a16="http://schemas.microsoft.com/office/drawing/2014/main" id="{33464098-3D46-4DC6-BBC2-D38CE076A5F4}"/>
              </a:ext>
            </a:extLst>
          </p:cNvPr>
          <p:cNvSpPr>
            <a:spLocks noGrp="1"/>
          </p:cNvSpPr>
          <p:nvPr>
            <p:ph type="sldNum" sz="quarter" idx="12"/>
          </p:nvPr>
        </p:nvSpPr>
        <p:spPr/>
        <p:txBody>
          <a:bodyPr/>
          <a:lstStyle/>
          <a:p>
            <a:fld id="{2BE43E12-75C8-F547-8CFF-A7DFBF273010}" type="slidenum">
              <a:rPr lang="en-US" smtClean="0"/>
              <a:pPr/>
              <a:t>‹#›</a:t>
            </a:fld>
            <a:endParaRPr lang="en-US"/>
          </a:p>
        </p:txBody>
      </p:sp>
    </p:spTree>
    <p:extLst>
      <p:ext uri="{BB962C8B-B14F-4D97-AF65-F5344CB8AC3E}">
        <p14:creationId xmlns:p14="http://schemas.microsoft.com/office/powerpoint/2010/main" val="3974917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EC938-5C93-4E03-9B48-48CBCC6958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8598D1-7007-42A7-A6F5-51BEDFD59167}"/>
              </a:ext>
            </a:extLst>
          </p:cNvPr>
          <p:cNvSpPr>
            <a:spLocks noGrp="1"/>
          </p:cNvSpPr>
          <p:nvPr>
            <p:ph sz="half" idx="1"/>
          </p:nvPr>
        </p:nvSpPr>
        <p:spPr>
          <a:xfrm>
            <a:off x="838200" y="814039"/>
            <a:ext cx="5181600" cy="53629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EA8F6A-F126-48A2-886F-ED351E5D50BA}"/>
              </a:ext>
            </a:extLst>
          </p:cNvPr>
          <p:cNvSpPr>
            <a:spLocks noGrp="1"/>
          </p:cNvSpPr>
          <p:nvPr>
            <p:ph sz="half" idx="2"/>
          </p:nvPr>
        </p:nvSpPr>
        <p:spPr>
          <a:xfrm>
            <a:off x="6172200" y="814039"/>
            <a:ext cx="5181600" cy="53629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6702CF-A0D4-4249-9034-E16E8981E20A}"/>
              </a:ext>
            </a:extLst>
          </p:cNvPr>
          <p:cNvSpPr>
            <a:spLocks noGrp="1"/>
          </p:cNvSpPr>
          <p:nvPr>
            <p:ph type="dt" sz="half" idx="10"/>
          </p:nvPr>
        </p:nvSpPr>
        <p:spPr/>
        <p:txBody>
          <a:bodyPr/>
          <a:lstStyle/>
          <a:p>
            <a:fld id="{DA03AADD-A466-4DA1-B7C4-F6792BBD5D28}" type="datetime1">
              <a:rPr lang="en-US" smtClean="0"/>
              <a:t>8/5/18</a:t>
            </a:fld>
            <a:endParaRPr lang="en-US"/>
          </a:p>
        </p:txBody>
      </p:sp>
      <p:sp>
        <p:nvSpPr>
          <p:cNvPr id="6" name="Footer Placeholder 5">
            <a:extLst>
              <a:ext uri="{FF2B5EF4-FFF2-40B4-BE49-F238E27FC236}">
                <a16:creationId xmlns:a16="http://schemas.microsoft.com/office/drawing/2014/main" id="{12C23CA3-3866-48E0-B624-358B4EDF2795}"/>
              </a:ext>
            </a:extLst>
          </p:cNvPr>
          <p:cNvSpPr>
            <a:spLocks noGrp="1"/>
          </p:cNvSpPr>
          <p:nvPr>
            <p:ph type="ftr" sz="quarter" idx="11"/>
          </p:nvPr>
        </p:nvSpPr>
        <p:spPr/>
        <p:txBody>
          <a:bodyPr/>
          <a:lstStyle/>
          <a:p>
            <a:r>
              <a:rPr lang="en-US"/>
              <a:t>SING Lab-CSE-HKUST</a:t>
            </a:r>
          </a:p>
        </p:txBody>
      </p:sp>
      <p:sp>
        <p:nvSpPr>
          <p:cNvPr id="7" name="Slide Number Placeholder 6">
            <a:extLst>
              <a:ext uri="{FF2B5EF4-FFF2-40B4-BE49-F238E27FC236}">
                <a16:creationId xmlns:a16="http://schemas.microsoft.com/office/drawing/2014/main" id="{A889EB39-C7EE-442E-B995-1EF36AA6299F}"/>
              </a:ext>
            </a:extLst>
          </p:cNvPr>
          <p:cNvSpPr>
            <a:spLocks noGrp="1"/>
          </p:cNvSpPr>
          <p:nvPr>
            <p:ph type="sldNum" sz="quarter" idx="12"/>
          </p:nvPr>
        </p:nvSpPr>
        <p:spPr/>
        <p:txBody>
          <a:bodyPr/>
          <a:lstStyle/>
          <a:p>
            <a:fld id="{2BE43E12-75C8-F547-8CFF-A7DFBF273010}" type="slidenum">
              <a:rPr lang="en-US" smtClean="0"/>
              <a:t>‹#›</a:t>
            </a:fld>
            <a:endParaRPr lang="en-US"/>
          </a:p>
        </p:txBody>
      </p:sp>
    </p:spTree>
    <p:extLst>
      <p:ext uri="{BB962C8B-B14F-4D97-AF65-F5344CB8AC3E}">
        <p14:creationId xmlns:p14="http://schemas.microsoft.com/office/powerpoint/2010/main" val="734803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35615-5211-4344-A256-23C4455787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FF904C-BBA4-414F-860A-088C99A5F5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1EAACB0-563C-45D3-84B0-C1AAE7D538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E99977-E64E-4DB6-BC7C-D4FCEC328E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70C3402-9226-47EB-A91C-5FB67521B40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7C91A5-A26D-48DC-BD6D-4D6DC652FD11}"/>
              </a:ext>
            </a:extLst>
          </p:cNvPr>
          <p:cNvSpPr>
            <a:spLocks noGrp="1"/>
          </p:cNvSpPr>
          <p:nvPr>
            <p:ph type="dt" sz="half" idx="10"/>
          </p:nvPr>
        </p:nvSpPr>
        <p:spPr/>
        <p:txBody>
          <a:bodyPr/>
          <a:lstStyle/>
          <a:p>
            <a:fld id="{3539BC37-E44F-4390-89C8-F77209C44C7D}" type="datetime1">
              <a:rPr lang="en-US" smtClean="0"/>
              <a:t>8/5/18</a:t>
            </a:fld>
            <a:endParaRPr lang="en-US"/>
          </a:p>
        </p:txBody>
      </p:sp>
      <p:sp>
        <p:nvSpPr>
          <p:cNvPr id="8" name="Footer Placeholder 7">
            <a:extLst>
              <a:ext uri="{FF2B5EF4-FFF2-40B4-BE49-F238E27FC236}">
                <a16:creationId xmlns:a16="http://schemas.microsoft.com/office/drawing/2014/main" id="{4974ADC8-4274-40DB-BCA9-F9218DFAD245}"/>
              </a:ext>
            </a:extLst>
          </p:cNvPr>
          <p:cNvSpPr>
            <a:spLocks noGrp="1"/>
          </p:cNvSpPr>
          <p:nvPr>
            <p:ph type="ftr" sz="quarter" idx="11"/>
          </p:nvPr>
        </p:nvSpPr>
        <p:spPr/>
        <p:txBody>
          <a:bodyPr/>
          <a:lstStyle/>
          <a:p>
            <a:r>
              <a:rPr lang="en-US"/>
              <a:t>SING Lab-CSE-HKUST</a:t>
            </a:r>
          </a:p>
        </p:txBody>
      </p:sp>
      <p:sp>
        <p:nvSpPr>
          <p:cNvPr id="9" name="Slide Number Placeholder 8">
            <a:extLst>
              <a:ext uri="{FF2B5EF4-FFF2-40B4-BE49-F238E27FC236}">
                <a16:creationId xmlns:a16="http://schemas.microsoft.com/office/drawing/2014/main" id="{E9ED3F56-131B-4A5F-B01D-98E37DD52928}"/>
              </a:ext>
            </a:extLst>
          </p:cNvPr>
          <p:cNvSpPr>
            <a:spLocks noGrp="1"/>
          </p:cNvSpPr>
          <p:nvPr>
            <p:ph type="sldNum" sz="quarter" idx="12"/>
          </p:nvPr>
        </p:nvSpPr>
        <p:spPr/>
        <p:txBody>
          <a:bodyPr/>
          <a:lstStyle/>
          <a:p>
            <a:fld id="{2BE43E12-75C8-F547-8CFF-A7DFBF273010}" type="slidenum">
              <a:rPr lang="en-US" smtClean="0"/>
              <a:t>‹#›</a:t>
            </a:fld>
            <a:endParaRPr lang="en-US"/>
          </a:p>
        </p:txBody>
      </p:sp>
    </p:spTree>
    <p:extLst>
      <p:ext uri="{BB962C8B-B14F-4D97-AF65-F5344CB8AC3E}">
        <p14:creationId xmlns:p14="http://schemas.microsoft.com/office/powerpoint/2010/main" val="3890083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2DB3-7EA4-4508-A8B3-57D79B2551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234FDC-6043-46EE-A621-3473B680D332}"/>
              </a:ext>
            </a:extLst>
          </p:cNvPr>
          <p:cNvSpPr>
            <a:spLocks noGrp="1"/>
          </p:cNvSpPr>
          <p:nvPr>
            <p:ph type="dt" sz="half" idx="10"/>
          </p:nvPr>
        </p:nvSpPr>
        <p:spPr/>
        <p:txBody>
          <a:bodyPr/>
          <a:lstStyle/>
          <a:p>
            <a:fld id="{84B50D1D-6153-4044-A574-1ADD69CEED54}" type="datetime1">
              <a:rPr lang="en-US" smtClean="0"/>
              <a:t>8/5/18</a:t>
            </a:fld>
            <a:endParaRPr lang="en-US"/>
          </a:p>
        </p:txBody>
      </p:sp>
      <p:sp>
        <p:nvSpPr>
          <p:cNvPr id="4" name="Footer Placeholder 3">
            <a:extLst>
              <a:ext uri="{FF2B5EF4-FFF2-40B4-BE49-F238E27FC236}">
                <a16:creationId xmlns:a16="http://schemas.microsoft.com/office/drawing/2014/main" id="{098DFA96-5CB6-4B46-A65B-856D4CB1F80F}"/>
              </a:ext>
            </a:extLst>
          </p:cNvPr>
          <p:cNvSpPr>
            <a:spLocks noGrp="1"/>
          </p:cNvSpPr>
          <p:nvPr>
            <p:ph type="ftr" sz="quarter" idx="11"/>
          </p:nvPr>
        </p:nvSpPr>
        <p:spPr/>
        <p:txBody>
          <a:bodyPr/>
          <a:lstStyle/>
          <a:p>
            <a:r>
              <a:rPr lang="en-US"/>
              <a:t>SING Lab-CSE-HKUST</a:t>
            </a:r>
          </a:p>
        </p:txBody>
      </p:sp>
      <p:sp>
        <p:nvSpPr>
          <p:cNvPr id="5" name="Slide Number Placeholder 4">
            <a:extLst>
              <a:ext uri="{FF2B5EF4-FFF2-40B4-BE49-F238E27FC236}">
                <a16:creationId xmlns:a16="http://schemas.microsoft.com/office/drawing/2014/main" id="{986FC71E-2B6B-4E1D-A650-858BD0BC01D0}"/>
              </a:ext>
            </a:extLst>
          </p:cNvPr>
          <p:cNvSpPr>
            <a:spLocks noGrp="1"/>
          </p:cNvSpPr>
          <p:nvPr>
            <p:ph type="sldNum" sz="quarter" idx="12"/>
          </p:nvPr>
        </p:nvSpPr>
        <p:spPr/>
        <p:txBody>
          <a:bodyPr/>
          <a:lstStyle/>
          <a:p>
            <a:fld id="{2BE43E12-75C8-F547-8CFF-A7DFBF273010}" type="slidenum">
              <a:rPr lang="en-US" smtClean="0"/>
              <a:t>‹#›</a:t>
            </a:fld>
            <a:endParaRPr lang="en-US"/>
          </a:p>
        </p:txBody>
      </p:sp>
    </p:spTree>
    <p:extLst>
      <p:ext uri="{BB962C8B-B14F-4D97-AF65-F5344CB8AC3E}">
        <p14:creationId xmlns:p14="http://schemas.microsoft.com/office/powerpoint/2010/main" val="4228503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897E8E-EA34-4572-B021-3CDA5CFDD209}"/>
              </a:ext>
            </a:extLst>
          </p:cNvPr>
          <p:cNvSpPr>
            <a:spLocks noGrp="1"/>
          </p:cNvSpPr>
          <p:nvPr>
            <p:ph type="dt" sz="half" idx="10"/>
          </p:nvPr>
        </p:nvSpPr>
        <p:spPr/>
        <p:txBody>
          <a:bodyPr/>
          <a:lstStyle/>
          <a:p>
            <a:fld id="{AD822556-420F-48A1-B1EC-37EA766EDBDE}" type="datetime1">
              <a:rPr lang="en-US" smtClean="0"/>
              <a:t>8/5/18</a:t>
            </a:fld>
            <a:endParaRPr lang="en-US"/>
          </a:p>
        </p:txBody>
      </p:sp>
      <p:sp>
        <p:nvSpPr>
          <p:cNvPr id="3" name="Footer Placeholder 2">
            <a:extLst>
              <a:ext uri="{FF2B5EF4-FFF2-40B4-BE49-F238E27FC236}">
                <a16:creationId xmlns:a16="http://schemas.microsoft.com/office/drawing/2014/main" id="{243E1486-7C30-45B7-994D-9E06BA63F3EE}"/>
              </a:ext>
            </a:extLst>
          </p:cNvPr>
          <p:cNvSpPr>
            <a:spLocks noGrp="1"/>
          </p:cNvSpPr>
          <p:nvPr>
            <p:ph type="ftr" sz="quarter" idx="11"/>
          </p:nvPr>
        </p:nvSpPr>
        <p:spPr/>
        <p:txBody>
          <a:bodyPr/>
          <a:lstStyle/>
          <a:p>
            <a:r>
              <a:rPr lang="en-US"/>
              <a:t>SING Lab-CSE-HKUST</a:t>
            </a:r>
          </a:p>
        </p:txBody>
      </p:sp>
      <p:sp>
        <p:nvSpPr>
          <p:cNvPr id="4" name="Slide Number Placeholder 3">
            <a:extLst>
              <a:ext uri="{FF2B5EF4-FFF2-40B4-BE49-F238E27FC236}">
                <a16:creationId xmlns:a16="http://schemas.microsoft.com/office/drawing/2014/main" id="{881F1E2E-072C-4C6E-97CB-4CEE8477CEDE}"/>
              </a:ext>
            </a:extLst>
          </p:cNvPr>
          <p:cNvSpPr>
            <a:spLocks noGrp="1"/>
          </p:cNvSpPr>
          <p:nvPr>
            <p:ph type="sldNum" sz="quarter" idx="12"/>
          </p:nvPr>
        </p:nvSpPr>
        <p:spPr/>
        <p:txBody>
          <a:bodyPr/>
          <a:lstStyle/>
          <a:p>
            <a:fld id="{2BE43E12-75C8-F547-8CFF-A7DFBF273010}" type="slidenum">
              <a:rPr lang="en-US" smtClean="0"/>
              <a:t>‹#›</a:t>
            </a:fld>
            <a:endParaRPr lang="en-US"/>
          </a:p>
        </p:txBody>
      </p:sp>
    </p:spTree>
    <p:extLst>
      <p:ext uri="{BB962C8B-B14F-4D97-AF65-F5344CB8AC3E}">
        <p14:creationId xmlns:p14="http://schemas.microsoft.com/office/powerpoint/2010/main" val="3595628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8F09D-9BDE-4604-A55C-FC80675227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9B88B3-3C4B-4176-988C-3DEA8953AA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628CF3-7D7A-42EE-817E-EAD80189E9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853CE4-414F-4154-9F6F-E739D7E9A0FB}"/>
              </a:ext>
            </a:extLst>
          </p:cNvPr>
          <p:cNvSpPr>
            <a:spLocks noGrp="1"/>
          </p:cNvSpPr>
          <p:nvPr>
            <p:ph type="dt" sz="half" idx="10"/>
          </p:nvPr>
        </p:nvSpPr>
        <p:spPr/>
        <p:txBody>
          <a:bodyPr/>
          <a:lstStyle/>
          <a:p>
            <a:fld id="{C08424A5-2A2F-4478-AC58-0FFA5F728F26}" type="datetime1">
              <a:rPr lang="en-US" smtClean="0"/>
              <a:t>8/5/18</a:t>
            </a:fld>
            <a:endParaRPr lang="en-US"/>
          </a:p>
        </p:txBody>
      </p:sp>
      <p:sp>
        <p:nvSpPr>
          <p:cNvPr id="6" name="Footer Placeholder 5">
            <a:extLst>
              <a:ext uri="{FF2B5EF4-FFF2-40B4-BE49-F238E27FC236}">
                <a16:creationId xmlns:a16="http://schemas.microsoft.com/office/drawing/2014/main" id="{3AEBD674-0196-4D4B-96A8-87EE3A099C53}"/>
              </a:ext>
            </a:extLst>
          </p:cNvPr>
          <p:cNvSpPr>
            <a:spLocks noGrp="1"/>
          </p:cNvSpPr>
          <p:nvPr>
            <p:ph type="ftr" sz="quarter" idx="11"/>
          </p:nvPr>
        </p:nvSpPr>
        <p:spPr/>
        <p:txBody>
          <a:bodyPr/>
          <a:lstStyle/>
          <a:p>
            <a:r>
              <a:rPr lang="en-US"/>
              <a:t>SING Lab-CSE-HKUST</a:t>
            </a:r>
          </a:p>
        </p:txBody>
      </p:sp>
      <p:sp>
        <p:nvSpPr>
          <p:cNvPr id="7" name="Slide Number Placeholder 6">
            <a:extLst>
              <a:ext uri="{FF2B5EF4-FFF2-40B4-BE49-F238E27FC236}">
                <a16:creationId xmlns:a16="http://schemas.microsoft.com/office/drawing/2014/main" id="{FB7EA58D-B4F4-4051-AEA2-DB9A3D61A6B8}"/>
              </a:ext>
            </a:extLst>
          </p:cNvPr>
          <p:cNvSpPr>
            <a:spLocks noGrp="1"/>
          </p:cNvSpPr>
          <p:nvPr>
            <p:ph type="sldNum" sz="quarter" idx="12"/>
          </p:nvPr>
        </p:nvSpPr>
        <p:spPr/>
        <p:txBody>
          <a:bodyPr/>
          <a:lstStyle/>
          <a:p>
            <a:fld id="{2BE43E12-75C8-F547-8CFF-A7DFBF273010}" type="slidenum">
              <a:rPr lang="en-US" smtClean="0"/>
              <a:t>‹#›</a:t>
            </a:fld>
            <a:endParaRPr lang="en-US"/>
          </a:p>
        </p:txBody>
      </p:sp>
    </p:spTree>
    <p:extLst>
      <p:ext uri="{BB962C8B-B14F-4D97-AF65-F5344CB8AC3E}">
        <p14:creationId xmlns:p14="http://schemas.microsoft.com/office/powerpoint/2010/main" val="4163008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C21E6-DA0F-4324-A726-EB1C576955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90CD2E-8BC5-4299-81D0-6031421FE6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35B25D-2645-46BD-B85E-0595A5179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D1583E-68AF-4ABE-8B38-347A2EA9A6E3}"/>
              </a:ext>
            </a:extLst>
          </p:cNvPr>
          <p:cNvSpPr>
            <a:spLocks noGrp="1"/>
          </p:cNvSpPr>
          <p:nvPr>
            <p:ph type="dt" sz="half" idx="10"/>
          </p:nvPr>
        </p:nvSpPr>
        <p:spPr/>
        <p:txBody>
          <a:bodyPr/>
          <a:lstStyle/>
          <a:p>
            <a:fld id="{98806129-6A21-4E88-AAC1-A51D56C16FEA}" type="datetime1">
              <a:rPr lang="en-US" smtClean="0"/>
              <a:t>8/5/18</a:t>
            </a:fld>
            <a:endParaRPr lang="en-US"/>
          </a:p>
        </p:txBody>
      </p:sp>
      <p:sp>
        <p:nvSpPr>
          <p:cNvPr id="6" name="Footer Placeholder 5">
            <a:extLst>
              <a:ext uri="{FF2B5EF4-FFF2-40B4-BE49-F238E27FC236}">
                <a16:creationId xmlns:a16="http://schemas.microsoft.com/office/drawing/2014/main" id="{962BFC6E-C7AC-4266-9912-5FB6A74E9006}"/>
              </a:ext>
            </a:extLst>
          </p:cNvPr>
          <p:cNvSpPr>
            <a:spLocks noGrp="1"/>
          </p:cNvSpPr>
          <p:nvPr>
            <p:ph type="ftr" sz="quarter" idx="11"/>
          </p:nvPr>
        </p:nvSpPr>
        <p:spPr/>
        <p:txBody>
          <a:bodyPr/>
          <a:lstStyle/>
          <a:p>
            <a:r>
              <a:rPr lang="en-US"/>
              <a:t>SING Lab-CSE-HKUST</a:t>
            </a:r>
          </a:p>
        </p:txBody>
      </p:sp>
      <p:sp>
        <p:nvSpPr>
          <p:cNvPr id="7" name="Slide Number Placeholder 6">
            <a:extLst>
              <a:ext uri="{FF2B5EF4-FFF2-40B4-BE49-F238E27FC236}">
                <a16:creationId xmlns:a16="http://schemas.microsoft.com/office/drawing/2014/main" id="{7D5DCFC4-60D9-45CF-B33F-511F47B866F3}"/>
              </a:ext>
            </a:extLst>
          </p:cNvPr>
          <p:cNvSpPr>
            <a:spLocks noGrp="1"/>
          </p:cNvSpPr>
          <p:nvPr>
            <p:ph type="sldNum" sz="quarter" idx="12"/>
          </p:nvPr>
        </p:nvSpPr>
        <p:spPr/>
        <p:txBody>
          <a:bodyPr/>
          <a:lstStyle/>
          <a:p>
            <a:fld id="{2BE43E12-75C8-F547-8CFF-A7DFBF273010}" type="slidenum">
              <a:rPr lang="en-US" smtClean="0"/>
              <a:t>‹#›</a:t>
            </a:fld>
            <a:endParaRPr lang="en-US"/>
          </a:p>
        </p:txBody>
      </p:sp>
    </p:spTree>
    <p:extLst>
      <p:ext uri="{BB962C8B-B14F-4D97-AF65-F5344CB8AC3E}">
        <p14:creationId xmlns:p14="http://schemas.microsoft.com/office/powerpoint/2010/main" val="4291640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419BD9-F8B3-467F-B91A-DADD55B1630D}"/>
              </a:ext>
            </a:extLst>
          </p:cNvPr>
          <p:cNvSpPr>
            <a:spLocks noGrp="1"/>
          </p:cNvSpPr>
          <p:nvPr>
            <p:ph type="title"/>
          </p:nvPr>
        </p:nvSpPr>
        <p:spPr>
          <a:xfrm>
            <a:off x="0" y="156118"/>
            <a:ext cx="6088566" cy="591014"/>
          </a:xfrm>
          <a:prstGeom prst="rect">
            <a:avLst/>
          </a:prstGeom>
          <a:solidFill>
            <a:srgbClr val="3458B0"/>
          </a:solidFill>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AEF855-8958-4E61-B351-A3D8CAC5AEF9}"/>
              </a:ext>
            </a:extLst>
          </p:cNvPr>
          <p:cNvSpPr>
            <a:spLocks noGrp="1"/>
          </p:cNvSpPr>
          <p:nvPr>
            <p:ph type="body" idx="1"/>
          </p:nvPr>
        </p:nvSpPr>
        <p:spPr>
          <a:xfrm>
            <a:off x="838200" y="923827"/>
            <a:ext cx="10515600" cy="5253136"/>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573F5E-FC71-402E-9A79-739C622838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D3F1E8-A9A3-4ED4-90DD-572E052EDD8C}" type="datetime1">
              <a:rPr lang="en-US" smtClean="0"/>
              <a:t>8/5/18</a:t>
            </a:fld>
            <a:endParaRPr lang="en-US"/>
          </a:p>
        </p:txBody>
      </p:sp>
      <p:sp>
        <p:nvSpPr>
          <p:cNvPr id="5" name="Footer Placeholder 4">
            <a:extLst>
              <a:ext uri="{FF2B5EF4-FFF2-40B4-BE49-F238E27FC236}">
                <a16:creationId xmlns:a16="http://schemas.microsoft.com/office/drawing/2014/main" id="{AE62D07E-B0DF-4BB2-A42D-30E6A9664E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SING Group-CSE-HKUST</a:t>
            </a:r>
          </a:p>
        </p:txBody>
      </p:sp>
      <p:sp>
        <p:nvSpPr>
          <p:cNvPr id="6" name="Slide Number Placeholder 5">
            <a:extLst>
              <a:ext uri="{FF2B5EF4-FFF2-40B4-BE49-F238E27FC236}">
                <a16:creationId xmlns:a16="http://schemas.microsoft.com/office/drawing/2014/main" id="{79BA68E9-659E-40B4-BF03-329980CC64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E43E12-75C8-F547-8CFF-A7DFBF273010}" type="slidenum">
              <a:rPr lang="en-US" smtClean="0"/>
              <a:t>‹#›</a:t>
            </a:fld>
            <a:endParaRPr lang="en-US"/>
          </a:p>
        </p:txBody>
      </p:sp>
    </p:spTree>
    <p:extLst>
      <p:ext uri="{BB962C8B-B14F-4D97-AF65-F5344CB8AC3E}">
        <p14:creationId xmlns:p14="http://schemas.microsoft.com/office/powerpoint/2010/main" val="18965406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8.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27.png"/><Relationship Id="rId5" Type="http://schemas.openxmlformats.org/officeDocument/2006/relationships/diagramQuickStyle" Target="../diagrams/quickStyle3.xml"/><Relationship Id="rId10" Type="http://schemas.openxmlformats.org/officeDocument/2006/relationships/image" Target="../media/image26.png"/><Relationship Id="rId4" Type="http://schemas.openxmlformats.org/officeDocument/2006/relationships/diagramLayout" Target="../diagrams/layout3.xml"/><Relationship Id="rId9" Type="http://schemas.openxmlformats.org/officeDocument/2006/relationships/image" Target="../media/image181.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8.png"/><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49.png"/><Relationship Id="rId7" Type="http://schemas.openxmlformats.org/officeDocument/2006/relationships/diagramLayout" Target="../diagrams/layout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310.png"/><Relationship Id="rId10" Type="http://schemas.microsoft.com/office/2007/relationships/diagramDrawing" Target="../diagrams/drawing4.xml"/><Relationship Id="rId4" Type="http://schemas.openxmlformats.org/officeDocument/2006/relationships/image" Target="../media/image50.png"/><Relationship Id="rId9" Type="http://schemas.openxmlformats.org/officeDocument/2006/relationships/diagramColors" Target="../diagrams/colors4.xml"/></Relationships>
</file>

<file path=ppt/slides/_rels/slide31.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hyperlink" Target="http://cloudcomputing.blogspot.co.uk/"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9.png"/><Relationship Id="rId5" Type="http://schemas.openxmlformats.org/officeDocument/2006/relationships/diagramQuickStyle" Target="../diagrams/quickStyle2.xml"/><Relationship Id="rId10" Type="http://schemas.openxmlformats.org/officeDocument/2006/relationships/image" Target="../media/image8.png"/><Relationship Id="rId4" Type="http://schemas.openxmlformats.org/officeDocument/2006/relationships/diagramLayout" Target="../diagrams/layout2.xml"/><Relationship Id="rId9" Type="http://schemas.openxmlformats.org/officeDocument/2006/relationships/hyperlink" Target="https://gogameguru.com/can-alphago-defeat-lee-sedol/" TargetMode="External"/><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DB726E-03EA-1D40-8DD7-C411F4EEE427}"/>
              </a:ext>
            </a:extLst>
          </p:cNvPr>
          <p:cNvPicPr>
            <a:picLocks noChangeAspect="1"/>
          </p:cNvPicPr>
          <p:nvPr/>
        </p:nvPicPr>
        <p:blipFill rotWithShape="1">
          <a:blip r:embed="rId2"/>
          <a:srcRect t="11490" b="24721"/>
          <a:stretch/>
        </p:blipFill>
        <p:spPr>
          <a:xfrm>
            <a:off x="0" y="0"/>
            <a:ext cx="12192000" cy="5184844"/>
          </a:xfrm>
          <a:prstGeom prst="rect">
            <a:avLst/>
          </a:prstGeom>
        </p:spPr>
      </p:pic>
      <p:sp>
        <p:nvSpPr>
          <p:cNvPr id="2" name="Title 1">
            <a:extLst>
              <a:ext uri="{FF2B5EF4-FFF2-40B4-BE49-F238E27FC236}">
                <a16:creationId xmlns:a16="http://schemas.microsoft.com/office/drawing/2014/main" id="{75B3FA95-E1C8-475A-B255-9CDAA3999BE6}"/>
              </a:ext>
            </a:extLst>
          </p:cNvPr>
          <p:cNvSpPr>
            <a:spLocks noGrp="1"/>
          </p:cNvSpPr>
          <p:nvPr>
            <p:ph type="ctrTitle"/>
          </p:nvPr>
        </p:nvSpPr>
        <p:spPr>
          <a:xfrm>
            <a:off x="0" y="3383742"/>
            <a:ext cx="12192000" cy="620367"/>
          </a:xfrm>
          <a:solidFill>
            <a:srgbClr val="3458B0">
              <a:alpha val="50000"/>
            </a:srgbClr>
          </a:solidFill>
          <a:ln>
            <a:noFill/>
          </a:ln>
        </p:spPr>
        <p:style>
          <a:lnRef idx="0">
            <a:scrgbClr r="0" g="0" b="0"/>
          </a:lnRef>
          <a:fillRef idx="0">
            <a:scrgbClr r="0" g="0" b="0"/>
          </a:fillRef>
          <a:effectRef idx="0">
            <a:scrgbClr r="0" g="0" b="0"/>
          </a:effectRef>
          <a:fontRef idx="minor">
            <a:schemeClr val="lt1"/>
          </a:fontRef>
        </p:style>
        <p:txBody>
          <a:bodyPr anchor="ctr">
            <a:noAutofit/>
          </a:bodyPr>
          <a:lstStyle/>
          <a:p>
            <a:r>
              <a:rPr lang="en-US" sz="3600" dirty="0"/>
              <a:t>Scaling Deep Reinforcement Learning to Enable Datacenter-Scale</a:t>
            </a:r>
          </a:p>
        </p:txBody>
      </p:sp>
      <p:sp>
        <p:nvSpPr>
          <p:cNvPr id="3" name="Subtitle 2">
            <a:extLst>
              <a:ext uri="{FF2B5EF4-FFF2-40B4-BE49-F238E27FC236}">
                <a16:creationId xmlns:a16="http://schemas.microsoft.com/office/drawing/2014/main" id="{9C2F00AA-C5F6-4336-8EDA-0F6D39429952}"/>
              </a:ext>
            </a:extLst>
          </p:cNvPr>
          <p:cNvSpPr>
            <a:spLocks noGrp="1"/>
          </p:cNvSpPr>
          <p:nvPr>
            <p:ph type="subTitle" idx="1"/>
          </p:nvPr>
        </p:nvSpPr>
        <p:spPr>
          <a:xfrm>
            <a:off x="1524000" y="5337518"/>
            <a:ext cx="9144000" cy="949254"/>
          </a:xfrm>
        </p:spPr>
        <p:txBody>
          <a:bodyPr>
            <a:normAutofit/>
          </a:bodyPr>
          <a:lstStyle/>
          <a:p>
            <a:r>
              <a:rPr lang="en-US" sz="1800" b="1" dirty="0"/>
              <a:t>Li Chen</a:t>
            </a:r>
            <a:r>
              <a:rPr lang="en-US" sz="1800" dirty="0"/>
              <a:t>, </a:t>
            </a:r>
            <a:r>
              <a:rPr lang="en-US" sz="1800" dirty="0" err="1"/>
              <a:t>Justinas</a:t>
            </a:r>
            <a:r>
              <a:rPr lang="en-US" sz="1800" dirty="0"/>
              <a:t> </a:t>
            </a:r>
            <a:r>
              <a:rPr lang="en-US" sz="1800" dirty="0" err="1"/>
              <a:t>Lingys</a:t>
            </a:r>
            <a:r>
              <a:rPr lang="en-US" sz="1800" dirty="0"/>
              <a:t>, Kai Chen, Feng Liu (SAIC)</a:t>
            </a:r>
          </a:p>
          <a:p>
            <a:r>
              <a:rPr lang="en-US" sz="1800" dirty="0"/>
              <a:t>SING Group, HKUST</a:t>
            </a:r>
          </a:p>
        </p:txBody>
      </p:sp>
      <p:sp>
        <p:nvSpPr>
          <p:cNvPr id="4" name="Rectangle 3">
            <a:extLst>
              <a:ext uri="{FF2B5EF4-FFF2-40B4-BE49-F238E27FC236}">
                <a16:creationId xmlns:a16="http://schemas.microsoft.com/office/drawing/2014/main" id="{3C9D7BA5-14C6-A942-B925-39161DEB8652}"/>
              </a:ext>
            </a:extLst>
          </p:cNvPr>
          <p:cNvSpPr/>
          <p:nvPr/>
        </p:nvSpPr>
        <p:spPr>
          <a:xfrm>
            <a:off x="0" y="4003545"/>
            <a:ext cx="12192000" cy="590931"/>
          </a:xfrm>
          <a:prstGeom prst="rect">
            <a:avLst/>
          </a:prstGeom>
          <a:solidFill>
            <a:srgbClr val="3458B0">
              <a:alpha val="50000"/>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algn="ctr">
              <a:lnSpc>
                <a:spcPct val="90000"/>
              </a:lnSpc>
              <a:spcBef>
                <a:spcPct val="0"/>
              </a:spcBef>
            </a:pPr>
            <a:r>
              <a:rPr lang="en-US" sz="3600" dirty="0">
                <a:solidFill>
                  <a:schemeClr val="lt1"/>
                </a:solidFill>
              </a:rPr>
              <a:t>Automatic Traffic Optimization</a:t>
            </a:r>
          </a:p>
        </p:txBody>
      </p:sp>
    </p:spTree>
    <p:extLst>
      <p:ext uri="{BB962C8B-B14F-4D97-AF65-F5344CB8AC3E}">
        <p14:creationId xmlns:p14="http://schemas.microsoft.com/office/powerpoint/2010/main" val="2480491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6F66D-A718-E349-9849-D41B235E6982}"/>
              </a:ext>
            </a:extLst>
          </p:cNvPr>
          <p:cNvSpPr>
            <a:spLocks noGrp="1"/>
          </p:cNvSpPr>
          <p:nvPr>
            <p:ph type="title"/>
          </p:nvPr>
        </p:nvSpPr>
        <p:spPr>
          <a:xfrm>
            <a:off x="1" y="156118"/>
            <a:ext cx="2213264" cy="591014"/>
          </a:xfrm>
        </p:spPr>
        <p:txBody>
          <a:bodyPr/>
          <a:lstStyle/>
          <a:p>
            <a:r>
              <a:rPr lang="en-US" dirty="0"/>
              <a:t>End-to-end?</a:t>
            </a:r>
          </a:p>
        </p:txBody>
      </p:sp>
      <p:sp>
        <p:nvSpPr>
          <p:cNvPr id="4" name="Footer Placeholder 3">
            <a:extLst>
              <a:ext uri="{FF2B5EF4-FFF2-40B4-BE49-F238E27FC236}">
                <a16:creationId xmlns:a16="http://schemas.microsoft.com/office/drawing/2014/main" id="{4C422024-D8E8-844F-8B1D-4E989314B9E6}"/>
              </a:ext>
            </a:extLst>
          </p:cNvPr>
          <p:cNvSpPr>
            <a:spLocks noGrp="1"/>
          </p:cNvSpPr>
          <p:nvPr>
            <p:ph type="ftr" sz="quarter" idx="11"/>
          </p:nvPr>
        </p:nvSpPr>
        <p:spPr/>
        <p:txBody>
          <a:bodyPr/>
          <a:lstStyle/>
          <a:p>
            <a:r>
              <a:rPr lang="en-US"/>
              <a:t>SING Lab-CSE-HKUST</a:t>
            </a:r>
            <a:endParaRPr lang="en-US" dirty="0"/>
          </a:p>
        </p:txBody>
      </p:sp>
      <p:sp>
        <p:nvSpPr>
          <p:cNvPr id="5" name="Slide Number Placeholder 4">
            <a:extLst>
              <a:ext uri="{FF2B5EF4-FFF2-40B4-BE49-F238E27FC236}">
                <a16:creationId xmlns:a16="http://schemas.microsoft.com/office/drawing/2014/main" id="{842BBCEF-1EA2-E74B-BDE0-1AFCAFB3F9DD}"/>
              </a:ext>
            </a:extLst>
          </p:cNvPr>
          <p:cNvSpPr>
            <a:spLocks noGrp="1"/>
          </p:cNvSpPr>
          <p:nvPr>
            <p:ph type="sldNum" sz="quarter" idx="12"/>
          </p:nvPr>
        </p:nvSpPr>
        <p:spPr/>
        <p:txBody>
          <a:bodyPr/>
          <a:lstStyle/>
          <a:p>
            <a:fld id="{2BE43E12-75C8-F547-8CFF-A7DFBF273010}" type="slidenum">
              <a:rPr lang="en-US" smtClean="0"/>
              <a:t>10</a:t>
            </a:fld>
            <a:endParaRPr lang="en-US"/>
          </a:p>
        </p:txBody>
      </p:sp>
      <p:pic>
        <p:nvPicPr>
          <p:cNvPr id="6" name="Picture 5">
            <a:extLst>
              <a:ext uri="{FF2B5EF4-FFF2-40B4-BE49-F238E27FC236}">
                <a16:creationId xmlns:a16="http://schemas.microsoft.com/office/drawing/2014/main" id="{F67A5A45-6C9C-534C-A597-2DC4401F43B3}"/>
              </a:ext>
            </a:extLst>
          </p:cNvPr>
          <p:cNvPicPr>
            <a:picLocks noChangeAspect="1"/>
          </p:cNvPicPr>
          <p:nvPr/>
        </p:nvPicPr>
        <p:blipFill>
          <a:blip r:embed="rId3"/>
          <a:stretch>
            <a:fillRect/>
          </a:stretch>
        </p:blipFill>
        <p:spPr>
          <a:xfrm>
            <a:off x="3291229" y="955626"/>
            <a:ext cx="5817362" cy="3517062"/>
          </a:xfrm>
          <a:prstGeom prst="rect">
            <a:avLst/>
          </a:prstGeom>
        </p:spPr>
      </p:pic>
      <p:sp>
        <p:nvSpPr>
          <p:cNvPr id="8" name="U-Turn Arrow 7">
            <a:extLst>
              <a:ext uri="{FF2B5EF4-FFF2-40B4-BE49-F238E27FC236}">
                <a16:creationId xmlns:a16="http://schemas.microsoft.com/office/drawing/2014/main" id="{5A983559-1FB3-1A49-96DC-F1AF1D3594D4}"/>
              </a:ext>
            </a:extLst>
          </p:cNvPr>
          <p:cNvSpPr/>
          <p:nvPr/>
        </p:nvSpPr>
        <p:spPr>
          <a:xfrm rot="5400000">
            <a:off x="4448535" y="-855101"/>
            <a:ext cx="4115812" cy="7159337"/>
          </a:xfrm>
          <a:prstGeom prst="uturnArrow">
            <a:avLst>
              <a:gd name="adj1" fmla="val 5313"/>
              <a:gd name="adj2" fmla="val 4424"/>
              <a:gd name="adj3" fmla="val 5813"/>
              <a:gd name="adj4" fmla="val 30117"/>
              <a:gd name="adj5" fmla="val 1000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accent2"/>
              </a:solidFill>
            </a:endParaRPr>
          </a:p>
        </p:txBody>
      </p:sp>
      <p:sp>
        <p:nvSpPr>
          <p:cNvPr id="9" name="Rectangle 8">
            <a:extLst>
              <a:ext uri="{FF2B5EF4-FFF2-40B4-BE49-F238E27FC236}">
                <a16:creationId xmlns:a16="http://schemas.microsoft.com/office/drawing/2014/main" id="{23E1EFE6-20C8-4141-814C-8A1E5EC9FF8D}"/>
              </a:ext>
            </a:extLst>
          </p:cNvPr>
          <p:cNvSpPr/>
          <p:nvPr/>
        </p:nvSpPr>
        <p:spPr>
          <a:xfrm>
            <a:off x="1129147" y="5081850"/>
            <a:ext cx="10141527" cy="102423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Deep RL can process complex input, and optimize internal representation and choice of action at the same time.</a:t>
            </a:r>
          </a:p>
        </p:txBody>
      </p:sp>
    </p:spTree>
    <p:extLst>
      <p:ext uri="{BB962C8B-B14F-4D97-AF65-F5344CB8AC3E}">
        <p14:creationId xmlns:p14="http://schemas.microsoft.com/office/powerpoint/2010/main" val="276758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156118"/>
            <a:ext cx="5164282" cy="591014"/>
          </a:xfrm>
        </p:spPr>
        <p:txBody>
          <a:bodyPr/>
          <a:lstStyle/>
          <a:p>
            <a:r>
              <a:rPr lang="en-US" dirty="0"/>
              <a:t>Reinforcement Learning Model</a:t>
            </a:r>
          </a:p>
        </p:txBody>
      </p:sp>
      <p:sp>
        <p:nvSpPr>
          <p:cNvPr id="3" name="Slide Number Placeholder 2"/>
          <p:cNvSpPr>
            <a:spLocks noGrp="1"/>
          </p:cNvSpPr>
          <p:nvPr>
            <p:ph type="sldNum" sz="quarter" idx="12"/>
          </p:nvPr>
        </p:nvSpPr>
        <p:spPr/>
        <p:txBody>
          <a:bodyPr/>
          <a:lstStyle/>
          <a:p>
            <a:fld id="{81D68F6D-792F-C840-8BAC-1A964D3CE3FA}" type="slidenum">
              <a:rPr lang="en-US" smtClean="0"/>
              <a:t>11</a:t>
            </a:fld>
            <a:endParaRPr lang="en-US"/>
          </a:p>
        </p:txBody>
      </p:sp>
      <p:cxnSp>
        <p:nvCxnSpPr>
          <p:cNvPr id="25" name="Straight Arrow Connector 24"/>
          <p:cNvCxnSpPr>
            <a:cxnSpLocks/>
          </p:cNvCxnSpPr>
          <p:nvPr/>
        </p:nvCxnSpPr>
        <p:spPr>
          <a:xfrm flipV="1">
            <a:off x="4615727" y="3347280"/>
            <a:ext cx="2650372" cy="3136"/>
          </a:xfrm>
          <a:prstGeom prst="straightConnector1">
            <a:avLst/>
          </a:prstGeom>
          <a:ln w="22860" cmpd="sng">
            <a:solidFill>
              <a:srgbClr val="000000"/>
            </a:solidFill>
            <a:headEnd type="none" w="med" len="lg"/>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3929629" y="4055671"/>
            <a:ext cx="4504945" cy="929643"/>
            <a:chOff x="2721219" y="3280904"/>
            <a:chExt cx="3378709" cy="822983"/>
          </a:xfrm>
        </p:grpSpPr>
        <p:cxnSp>
          <p:nvCxnSpPr>
            <p:cNvPr id="29" name="Straight Arrow Connector 28"/>
            <p:cNvCxnSpPr/>
            <p:nvPr/>
          </p:nvCxnSpPr>
          <p:spPr>
            <a:xfrm flipH="1" flipV="1">
              <a:off x="6097765" y="3280904"/>
              <a:ext cx="2162" cy="820877"/>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721219" y="3280904"/>
              <a:ext cx="0" cy="820877"/>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2721220" y="4101981"/>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3243531" y="2462153"/>
            <a:ext cx="1372200" cy="1599789"/>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667" dirty="0">
                <a:solidFill>
                  <a:schemeClr val="bg1"/>
                </a:solidFill>
              </a:rPr>
              <a:t>Agent</a:t>
            </a:r>
          </a:p>
        </p:txBody>
      </p:sp>
      <p:sp>
        <p:nvSpPr>
          <p:cNvPr id="35" name="Rectangle 34"/>
          <p:cNvSpPr/>
          <p:nvPr/>
        </p:nvSpPr>
        <p:spPr>
          <a:xfrm>
            <a:off x="7266099" y="2455881"/>
            <a:ext cx="2250789" cy="1606060"/>
          </a:xfrm>
          <a:prstGeom prst="rect">
            <a:avLst/>
          </a:prstGeom>
          <a:solidFill>
            <a:schemeClr val="accent2"/>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667" dirty="0">
                <a:solidFill>
                  <a:schemeClr val="bg1"/>
                </a:solidFill>
              </a:rPr>
              <a:t>DCN Environment</a:t>
            </a:r>
          </a:p>
        </p:txBody>
      </p:sp>
      <p:grpSp>
        <p:nvGrpSpPr>
          <p:cNvPr id="6" name="Group 5"/>
          <p:cNvGrpSpPr/>
          <p:nvPr/>
        </p:nvGrpSpPr>
        <p:grpSpPr>
          <a:xfrm>
            <a:off x="3926748" y="1670366"/>
            <a:ext cx="4507824" cy="793363"/>
            <a:chOff x="2719059" y="1431657"/>
            <a:chExt cx="3380868" cy="655291"/>
          </a:xfrm>
        </p:grpSpPr>
        <p:cxnSp>
          <p:nvCxnSpPr>
            <p:cNvPr id="28" name="Straight Arrow Connector 27"/>
            <p:cNvCxnSpPr/>
            <p:nvPr/>
          </p:nvCxnSpPr>
          <p:spPr>
            <a:xfrm flipH="1">
              <a:off x="2720466" y="1432832"/>
              <a:ext cx="754" cy="654116"/>
            </a:xfrm>
            <a:prstGeom prst="straightConnector1">
              <a:avLst/>
            </a:prstGeom>
            <a:ln w="2286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2719059" y="1431657"/>
              <a:ext cx="3378708" cy="1906"/>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6097765" y="1431657"/>
              <a:ext cx="2162" cy="649203"/>
            </a:xfrm>
            <a:prstGeom prst="straightConnector1">
              <a:avLst/>
            </a:prstGeom>
            <a:ln w="22860" cmpd="sng">
              <a:solidFill>
                <a:srgbClr val="000000"/>
              </a:solidFill>
              <a:headEnd type="none"/>
              <a:tailEnd type="none" w="med"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TextBox 31"/>
              <p:cNvSpPr txBox="1"/>
              <p:nvPr/>
            </p:nvSpPr>
            <p:spPr>
              <a:xfrm>
                <a:off x="4815823" y="4392194"/>
                <a:ext cx="2589299" cy="502766"/>
              </a:xfrm>
              <a:prstGeom prst="rect">
                <a:avLst/>
              </a:prstGeom>
              <a:noFill/>
            </p:spPr>
            <p:txBody>
              <a:bodyPr wrap="none" rtlCol="0">
                <a:spAutoFit/>
              </a:bodyPr>
              <a:lstStyle/>
              <a:p>
                <a:r>
                  <a:rPr lang="en-US" sz="2667" dirty="0"/>
                  <a:t>Observe state </a:t>
                </a:r>
                <a14:m>
                  <m:oMath xmlns:m="http://schemas.openxmlformats.org/officeDocument/2006/math">
                    <m:sSub>
                      <m:sSubPr>
                        <m:ctrlPr>
                          <a:rPr lang="en-US" sz="2667" b="0" i="1" smtClean="0">
                            <a:latin typeface="Cambria Math" panose="02040503050406030204" pitchFamily="18" charset="0"/>
                          </a:rPr>
                        </m:ctrlPr>
                      </m:sSubPr>
                      <m:e>
                        <m:r>
                          <a:rPr lang="en-US" sz="2667" b="0" i="1" smtClean="0">
                            <a:latin typeface="Cambria Math" panose="02040503050406030204" pitchFamily="18" charset="0"/>
                          </a:rPr>
                          <m:t>𝑠</m:t>
                        </m:r>
                      </m:e>
                      <m:sub>
                        <m:r>
                          <a:rPr lang="en-US" sz="2667" b="0" i="1" smtClean="0">
                            <a:latin typeface="Cambria Math" panose="02040503050406030204" pitchFamily="18" charset="0"/>
                          </a:rPr>
                          <m:t>𝑡</m:t>
                        </m:r>
                      </m:sub>
                    </m:sSub>
                  </m:oMath>
                </a14:m>
                <a:r>
                  <a:rPr lang="en-US" sz="2667" dirty="0"/>
                  <a:t> </a:t>
                </a:r>
                <a:endParaRPr lang="en-US" sz="2667" i="1" dirty="0">
                  <a:latin typeface="Cambria Math" charset="0"/>
                  <a:ea typeface="Cambria Math" charset="0"/>
                  <a:cs typeface="Cambria Math"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815823" y="4392194"/>
                <a:ext cx="2589299" cy="502766"/>
              </a:xfrm>
              <a:prstGeom prst="rect">
                <a:avLst/>
              </a:prstGeom>
              <a:blipFill>
                <a:blip r:embed="rId4"/>
                <a:stretch>
                  <a:fillRect l="-3902" t="-1000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815819" y="2738105"/>
                <a:ext cx="2110898" cy="502766"/>
              </a:xfrm>
              <a:prstGeom prst="rect">
                <a:avLst/>
              </a:prstGeom>
              <a:noFill/>
            </p:spPr>
            <p:txBody>
              <a:bodyPr wrap="none" rtlCol="0">
                <a:spAutoFit/>
              </a:bodyPr>
              <a:lstStyle/>
              <a:p>
                <a:r>
                  <a:rPr lang="en-US" sz="2667" dirty="0"/>
                  <a:t>Take action</a:t>
                </a:r>
                <a14:m>
                  <m:oMath xmlns:m="http://schemas.openxmlformats.org/officeDocument/2006/math">
                    <m:r>
                      <a:rPr lang="en-US" sz="2667" b="0" i="1" smtClean="0">
                        <a:latin typeface="Cambria Math" panose="02040503050406030204" pitchFamily="18" charset="0"/>
                      </a:rPr>
                      <m:t> </m:t>
                    </m:r>
                    <m:sSub>
                      <m:sSubPr>
                        <m:ctrlPr>
                          <a:rPr lang="en-US" sz="2667" b="0" i="1" smtClean="0">
                            <a:latin typeface="Cambria Math" panose="02040503050406030204" pitchFamily="18" charset="0"/>
                          </a:rPr>
                        </m:ctrlPr>
                      </m:sSubPr>
                      <m:e>
                        <m:r>
                          <a:rPr lang="en-US" sz="2667" b="0" i="1" smtClean="0">
                            <a:latin typeface="Cambria Math" panose="02040503050406030204" pitchFamily="18" charset="0"/>
                          </a:rPr>
                          <m:t>𝑎</m:t>
                        </m:r>
                      </m:e>
                      <m:sub>
                        <m:r>
                          <a:rPr lang="en-US" sz="2667" b="0" i="1" smtClean="0">
                            <a:latin typeface="Cambria Math" panose="02040503050406030204" pitchFamily="18" charset="0"/>
                          </a:rPr>
                          <m:t>𝑡</m:t>
                        </m:r>
                      </m:sub>
                    </m:sSub>
                  </m:oMath>
                </a14:m>
                <a:endParaRPr lang="en-US" sz="2667" i="1" dirty="0">
                  <a:latin typeface="Cambria Math" charset="0"/>
                  <a:ea typeface="Cambria Math" charset="0"/>
                  <a:cs typeface="Cambria Math"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4815819" y="2738105"/>
                <a:ext cx="2110898" cy="502766"/>
              </a:xfrm>
              <a:prstGeom prst="rect">
                <a:avLst/>
              </a:prstGeom>
              <a:blipFill>
                <a:blip r:embed="rId5"/>
                <a:stretch>
                  <a:fillRect l="-4790" t="-15385" b="-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5350396" y="1124063"/>
                <a:ext cx="1567032" cy="502766"/>
              </a:xfrm>
              <a:prstGeom prst="rect">
                <a:avLst/>
              </a:prstGeom>
              <a:noFill/>
            </p:spPr>
            <p:txBody>
              <a:bodyPr wrap="none" rtlCol="0">
                <a:spAutoFit/>
              </a:bodyPr>
              <a:lstStyle/>
              <a:p>
                <a:r>
                  <a:rPr lang="en-US" sz="2667" dirty="0"/>
                  <a:t>Reward </a:t>
                </a:r>
                <a14:m>
                  <m:oMath xmlns:m="http://schemas.openxmlformats.org/officeDocument/2006/math">
                    <m:sSub>
                      <m:sSubPr>
                        <m:ctrlPr>
                          <a:rPr lang="en-US" sz="2667" b="0" i="1" smtClean="0">
                            <a:latin typeface="Cambria Math" panose="02040503050406030204" pitchFamily="18" charset="0"/>
                          </a:rPr>
                        </m:ctrlPr>
                      </m:sSubPr>
                      <m:e>
                        <m:r>
                          <a:rPr lang="en-US" sz="2667" b="0" i="1" smtClean="0">
                            <a:latin typeface="Cambria Math" panose="02040503050406030204" pitchFamily="18" charset="0"/>
                          </a:rPr>
                          <m:t>𝑟</m:t>
                        </m:r>
                      </m:e>
                      <m:sub>
                        <m:r>
                          <a:rPr lang="en-US" sz="2667" b="0" i="1" smtClean="0">
                            <a:latin typeface="Cambria Math" panose="02040503050406030204" pitchFamily="18" charset="0"/>
                          </a:rPr>
                          <m:t>𝑡</m:t>
                        </m:r>
                      </m:sub>
                    </m:sSub>
                  </m:oMath>
                </a14:m>
                <a:endParaRPr lang="en-US" sz="2667" i="1" dirty="0">
                  <a:latin typeface="Cambria Math" charset="0"/>
                  <a:ea typeface="Cambria Math" charset="0"/>
                  <a:cs typeface="Cambria Math"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5350396" y="1124063"/>
                <a:ext cx="1567032" cy="502766"/>
              </a:xfrm>
              <a:prstGeom prst="rect">
                <a:avLst/>
              </a:prstGeom>
              <a:blipFill>
                <a:blip r:embed="rId6"/>
                <a:stretch>
                  <a:fillRect l="-6400" t="-10000" b="-3000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53DB842-9F57-CF4C-B57D-A9A4EEF7ADE0}"/>
              </a:ext>
            </a:extLst>
          </p:cNvPr>
          <p:cNvSpPr txBox="1"/>
          <p:nvPr/>
        </p:nvSpPr>
        <p:spPr>
          <a:xfrm>
            <a:off x="924648" y="1006114"/>
            <a:ext cx="2091855" cy="369332"/>
          </a:xfrm>
          <a:prstGeom prst="rect">
            <a:avLst/>
          </a:prstGeom>
          <a:noFill/>
        </p:spPr>
        <p:txBody>
          <a:bodyPr wrap="none" rtlCol="0">
            <a:spAutoFit/>
          </a:bodyPr>
          <a:lstStyle/>
          <a:p>
            <a:r>
              <a:rPr lang="en-US" dirty="0"/>
              <a:t>In each time step t…</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1F32059-B45A-F64C-9B22-9981C1E754A0}"/>
                  </a:ext>
                </a:extLst>
              </p:cNvPr>
              <p:cNvSpPr txBox="1"/>
              <p:nvPr/>
            </p:nvSpPr>
            <p:spPr>
              <a:xfrm>
                <a:off x="1544393" y="5410953"/>
                <a:ext cx="9269653" cy="52578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2667" dirty="0"/>
                  <a:t>Goal: maximize the expected discounted future reward </a:t>
                </a:r>
                <a14:m>
                  <m:oMath xmlns:m="http://schemas.openxmlformats.org/officeDocument/2006/math">
                    <m:sSubSup>
                      <m:sSubSupPr>
                        <m:ctrlPr>
                          <a:rPr lang="en-US" sz="2667" b="0" i="1" smtClean="0">
                            <a:latin typeface="Cambria Math" panose="02040503050406030204" pitchFamily="18" charset="0"/>
                          </a:rPr>
                        </m:ctrlPr>
                      </m:sSubSupPr>
                      <m:e>
                        <m:r>
                          <m:rPr>
                            <m:sty m:val="p"/>
                          </m:rPr>
                          <a:rPr lang="en-US" sz="2667" b="0" i="0" smtClean="0">
                            <a:latin typeface="Cambria Math" panose="02040503050406030204" pitchFamily="18" charset="0"/>
                          </a:rPr>
                          <m:t>Σ</m:t>
                        </m:r>
                      </m:e>
                      <m:sub>
                        <m:r>
                          <a:rPr lang="en-US" sz="2667" b="0" i="1" smtClean="0">
                            <a:latin typeface="Cambria Math" panose="02040503050406030204" pitchFamily="18" charset="0"/>
                          </a:rPr>
                          <m:t>𝑖</m:t>
                        </m:r>
                        <m:r>
                          <a:rPr lang="en-US" sz="2667" b="0" i="1" smtClean="0">
                            <a:latin typeface="Cambria Math" panose="02040503050406030204" pitchFamily="18" charset="0"/>
                          </a:rPr>
                          <m:t>=</m:t>
                        </m:r>
                        <m:r>
                          <a:rPr lang="en-US" sz="2667" b="0" i="1" smtClean="0">
                            <a:latin typeface="Cambria Math" panose="02040503050406030204" pitchFamily="18" charset="0"/>
                          </a:rPr>
                          <m:t>𝑡</m:t>
                        </m:r>
                      </m:sub>
                      <m:sup>
                        <m:r>
                          <a:rPr lang="en-US" sz="2667" b="0" i="1" smtClean="0">
                            <a:latin typeface="Cambria Math" panose="02040503050406030204" pitchFamily="18" charset="0"/>
                          </a:rPr>
                          <m:t>𝑇</m:t>
                        </m:r>
                      </m:sup>
                    </m:sSubSup>
                    <m:sSub>
                      <m:sSubPr>
                        <m:ctrlPr>
                          <a:rPr lang="en-US" sz="2667" b="0" i="1" smtClean="0">
                            <a:latin typeface="Cambria Math" panose="02040503050406030204" pitchFamily="18" charset="0"/>
                          </a:rPr>
                        </m:ctrlPr>
                      </m:sSubPr>
                      <m:e>
                        <m:sSup>
                          <m:sSupPr>
                            <m:ctrlPr>
                              <a:rPr lang="en-US" sz="2667" b="0" i="1" smtClean="0">
                                <a:latin typeface="Cambria Math" panose="02040503050406030204" pitchFamily="18" charset="0"/>
                              </a:rPr>
                            </m:ctrlPr>
                          </m:sSupPr>
                          <m:e>
                            <m:r>
                              <a:rPr lang="en-US" sz="2667" b="0" i="1" smtClean="0">
                                <a:latin typeface="Cambria Math" panose="02040503050406030204" pitchFamily="18" charset="0"/>
                              </a:rPr>
                              <m:t>𝛾</m:t>
                            </m:r>
                          </m:e>
                          <m:sup>
                            <m:r>
                              <a:rPr lang="en-US" sz="2667" b="0" i="1" smtClean="0">
                                <a:latin typeface="Cambria Math" panose="02040503050406030204" pitchFamily="18" charset="0"/>
                              </a:rPr>
                              <m:t>𝑖</m:t>
                            </m:r>
                            <m:r>
                              <a:rPr lang="en-US" sz="2667" b="0" i="1" smtClean="0">
                                <a:latin typeface="Cambria Math" panose="02040503050406030204" pitchFamily="18" charset="0"/>
                              </a:rPr>
                              <m:t>−</m:t>
                            </m:r>
                            <m:r>
                              <a:rPr lang="en-US" sz="2667" b="0" i="1" smtClean="0">
                                <a:latin typeface="Cambria Math" panose="02040503050406030204" pitchFamily="18" charset="0"/>
                              </a:rPr>
                              <m:t>𝑡</m:t>
                            </m:r>
                          </m:sup>
                        </m:sSup>
                        <m:r>
                          <a:rPr lang="en-US" sz="2667" b="0" i="1" smtClean="0">
                            <a:latin typeface="Cambria Math" panose="02040503050406030204" pitchFamily="18" charset="0"/>
                          </a:rPr>
                          <m:t>𝑟</m:t>
                        </m:r>
                      </m:e>
                      <m:sub>
                        <m:r>
                          <a:rPr lang="en-US" sz="2667" b="0" i="1" smtClean="0">
                            <a:latin typeface="Cambria Math" panose="02040503050406030204" pitchFamily="18" charset="0"/>
                          </a:rPr>
                          <m:t>𝑡</m:t>
                        </m:r>
                      </m:sub>
                    </m:sSub>
                  </m:oMath>
                </a14:m>
                <a:endParaRPr lang="en-US" sz="2667" i="1" dirty="0"/>
              </a:p>
            </p:txBody>
          </p:sp>
        </mc:Choice>
        <mc:Fallback xmlns="">
          <p:sp>
            <p:nvSpPr>
              <p:cNvPr id="43" name="TextBox 42">
                <a:extLst>
                  <a:ext uri="{FF2B5EF4-FFF2-40B4-BE49-F238E27FC236}">
                    <a16:creationId xmlns:a16="http://schemas.microsoft.com/office/drawing/2014/main" id="{81F32059-B45A-F64C-9B22-9981C1E754A0}"/>
                  </a:ext>
                </a:extLst>
              </p:cNvPr>
              <p:cNvSpPr txBox="1">
                <a:spLocks noRot="1" noChangeAspect="1" noMove="1" noResize="1" noEditPoints="1" noAdjustHandles="1" noChangeArrowheads="1" noChangeShapeType="1" noTextEdit="1"/>
              </p:cNvSpPr>
              <p:nvPr/>
            </p:nvSpPr>
            <p:spPr>
              <a:xfrm>
                <a:off x="1544393" y="5410953"/>
                <a:ext cx="9269653" cy="52578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BB36C9-380C-1646-BE4E-6D565C2E3C1E}"/>
                  </a:ext>
                </a:extLst>
              </p:cNvPr>
              <p:cNvSpPr txBox="1"/>
              <p:nvPr/>
            </p:nvSpPr>
            <p:spPr>
              <a:xfrm>
                <a:off x="9626628" y="2989488"/>
                <a:ext cx="1951881" cy="646331"/>
              </a:xfrm>
              <a:prstGeom prst="rect">
                <a:avLst/>
              </a:prstGeom>
              <a:noFill/>
            </p:spPr>
            <p:txBody>
              <a:bodyPr wrap="none" rtlCol="0">
                <a:spAutoFit/>
              </a:bodyPr>
              <a:lstStyle/>
              <a:p>
                <a:r>
                  <a:rPr lang="en-US" dirty="0"/>
                  <a:t>Transition Dynamics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2BBB36C9-380C-1646-BE4E-6D565C2E3C1E}"/>
                  </a:ext>
                </a:extLst>
              </p:cNvPr>
              <p:cNvSpPr txBox="1">
                <a:spLocks noRot="1" noChangeAspect="1" noMove="1" noResize="1" noEditPoints="1" noAdjustHandles="1" noChangeArrowheads="1" noChangeShapeType="1" noTextEdit="1"/>
              </p:cNvSpPr>
              <p:nvPr/>
            </p:nvSpPr>
            <p:spPr>
              <a:xfrm>
                <a:off x="9626628" y="2989488"/>
                <a:ext cx="1951881" cy="646331"/>
              </a:xfrm>
              <a:prstGeom prst="rect">
                <a:avLst/>
              </a:prstGeom>
              <a:blipFill>
                <a:blip r:embed="rId8"/>
                <a:stretch>
                  <a:fillRect l="-1935" t="-1923" r="-1290"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DE3B0F-17F0-E14D-8DD6-0A803EC9F008}"/>
                  </a:ext>
                </a:extLst>
              </p:cNvPr>
              <p:cNvSpPr txBox="1"/>
              <p:nvPr/>
            </p:nvSpPr>
            <p:spPr>
              <a:xfrm>
                <a:off x="1592322" y="3074245"/>
                <a:ext cx="1545231" cy="369332"/>
              </a:xfrm>
              <a:prstGeom prst="rect">
                <a:avLst/>
              </a:prstGeom>
              <a:noFill/>
            </p:spPr>
            <p:txBody>
              <a:bodyPr wrap="none" rtlCol="0">
                <a:spAutoFit/>
              </a:bodyPr>
              <a:lstStyle/>
              <a:p>
                <a:r>
                  <a:rPr lang="en-US" dirty="0"/>
                  <a:t>Policy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US" dirty="0"/>
              </a:p>
            </p:txBody>
          </p:sp>
        </mc:Choice>
        <mc:Fallback xmlns="">
          <p:sp>
            <p:nvSpPr>
              <p:cNvPr id="11" name="TextBox 10">
                <a:extLst>
                  <a:ext uri="{FF2B5EF4-FFF2-40B4-BE49-F238E27FC236}">
                    <a16:creationId xmlns:a16="http://schemas.microsoft.com/office/drawing/2014/main" id="{93DE3B0F-17F0-E14D-8DD6-0A803EC9F008}"/>
                  </a:ext>
                </a:extLst>
              </p:cNvPr>
              <p:cNvSpPr txBox="1">
                <a:spLocks noRot="1" noChangeAspect="1" noMove="1" noResize="1" noEditPoints="1" noAdjustHandles="1" noChangeArrowheads="1" noChangeShapeType="1" noTextEdit="1"/>
              </p:cNvSpPr>
              <p:nvPr/>
            </p:nvSpPr>
            <p:spPr>
              <a:xfrm>
                <a:off x="1592322" y="3074245"/>
                <a:ext cx="1545231" cy="369332"/>
              </a:xfrm>
              <a:prstGeom prst="rect">
                <a:avLst/>
              </a:prstGeom>
              <a:blipFill>
                <a:blip r:embed="rId9"/>
                <a:stretch>
                  <a:fillRect l="-2439" t="-3333" b="-2333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053450170"/>
      </p:ext>
    </p:extLst>
  </p:cSld>
  <p:clrMapOvr>
    <a:masterClrMapping/>
  </p:clrMapOvr>
  <mc:AlternateContent xmlns:mc="http://schemas.openxmlformats.org/markup-compatibility/2006" xmlns:p14="http://schemas.microsoft.com/office/powerpoint/2010/main">
    <mc:Choice Requires="p14">
      <p:transition spd="slow" p14:dur="2000" advTm="42130"/>
    </mc:Choice>
    <mc:Fallback xmlns="">
      <p:transition spd="slow" advTm="42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2" grpId="0"/>
      <p:bldP spid="27" grpId="0"/>
      <p:bldP spid="33" grpId="0"/>
      <p:bldP spid="2" grpId="0"/>
      <p:bldP spid="43" grpId="0" animBg="1"/>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FCCB1-5D7B-BC41-A131-C49D6093C15B}"/>
              </a:ext>
            </a:extLst>
          </p:cNvPr>
          <p:cNvSpPr>
            <a:spLocks noGrp="1"/>
          </p:cNvSpPr>
          <p:nvPr>
            <p:ph type="title"/>
          </p:nvPr>
        </p:nvSpPr>
        <p:spPr>
          <a:xfrm>
            <a:off x="0" y="156118"/>
            <a:ext cx="5735782" cy="591014"/>
          </a:xfrm>
        </p:spPr>
        <p:txBody>
          <a:bodyPr>
            <a:normAutofit fontScale="90000"/>
          </a:bodyPr>
          <a:lstStyle/>
          <a:p>
            <a:r>
              <a:rPr lang="en-US" dirty="0"/>
              <a:t>DRL Formulation for Flow Scheduling</a:t>
            </a:r>
          </a:p>
        </p:txBody>
      </p:sp>
      <p:sp>
        <p:nvSpPr>
          <p:cNvPr id="3" name="Content Placeholder 2">
            <a:extLst>
              <a:ext uri="{FF2B5EF4-FFF2-40B4-BE49-F238E27FC236}">
                <a16:creationId xmlns:a16="http://schemas.microsoft.com/office/drawing/2014/main" id="{D80F6F42-166F-B442-BDF8-6D493E8336DB}"/>
              </a:ext>
            </a:extLst>
          </p:cNvPr>
          <p:cNvSpPr>
            <a:spLocks noGrp="1"/>
          </p:cNvSpPr>
          <p:nvPr>
            <p:ph idx="1"/>
          </p:nvPr>
        </p:nvSpPr>
        <p:spPr>
          <a:xfrm>
            <a:off x="838200" y="923827"/>
            <a:ext cx="10515600" cy="1694682"/>
          </a:xfrm>
        </p:spPr>
        <p:txBody>
          <a:bodyPr/>
          <a:lstStyle/>
          <a:p>
            <a:r>
              <a:rPr lang="en-US" dirty="0"/>
              <a:t>We assume the network is running priority queuing for all flows, and well load-balanced.</a:t>
            </a:r>
          </a:p>
          <a:p>
            <a:pPr lvl="1"/>
            <a:r>
              <a:rPr lang="en-US" dirty="0"/>
              <a:t>Flow Scheduling </a:t>
            </a:r>
            <a:r>
              <a:rPr lang="en-US" dirty="0">
                <a:sym typeface="Wingdings" pitchFamily="2" charset="2"/>
              </a:rPr>
              <a:t> </a:t>
            </a:r>
            <a:r>
              <a:rPr lang="en-US" dirty="0"/>
              <a:t>Ordering flows using priorities.</a:t>
            </a:r>
          </a:p>
          <a:p>
            <a:pPr lvl="1"/>
            <a:r>
              <a:rPr lang="en-US" dirty="0"/>
              <a:t>Policy gradient (PG) algorithm.</a:t>
            </a:r>
          </a:p>
        </p:txBody>
      </p:sp>
      <p:sp>
        <p:nvSpPr>
          <p:cNvPr id="4" name="Footer Placeholder 3">
            <a:extLst>
              <a:ext uri="{FF2B5EF4-FFF2-40B4-BE49-F238E27FC236}">
                <a16:creationId xmlns:a16="http://schemas.microsoft.com/office/drawing/2014/main" id="{3C8FEF38-34BE-3D44-A4BE-1F5DEB784C87}"/>
              </a:ext>
            </a:extLst>
          </p:cNvPr>
          <p:cNvSpPr>
            <a:spLocks noGrp="1"/>
          </p:cNvSpPr>
          <p:nvPr>
            <p:ph type="ftr" sz="quarter" idx="11"/>
          </p:nvPr>
        </p:nvSpPr>
        <p:spPr/>
        <p:txBody>
          <a:bodyPr/>
          <a:lstStyle/>
          <a:p>
            <a:r>
              <a:rPr lang="en-US"/>
              <a:t>SING Lab-CSE-HKUST</a:t>
            </a:r>
            <a:endParaRPr lang="en-US" dirty="0"/>
          </a:p>
        </p:txBody>
      </p:sp>
      <p:sp>
        <p:nvSpPr>
          <p:cNvPr id="5" name="Slide Number Placeholder 4">
            <a:extLst>
              <a:ext uri="{FF2B5EF4-FFF2-40B4-BE49-F238E27FC236}">
                <a16:creationId xmlns:a16="http://schemas.microsoft.com/office/drawing/2014/main" id="{5D358ED0-E9B3-F349-8CC4-AE9D45590E2E}"/>
              </a:ext>
            </a:extLst>
          </p:cNvPr>
          <p:cNvSpPr>
            <a:spLocks noGrp="1"/>
          </p:cNvSpPr>
          <p:nvPr>
            <p:ph type="sldNum" sz="quarter" idx="12"/>
          </p:nvPr>
        </p:nvSpPr>
        <p:spPr/>
        <p:txBody>
          <a:bodyPr/>
          <a:lstStyle/>
          <a:p>
            <a:fld id="{2BE43E12-75C8-F547-8CFF-A7DFBF273010}" type="slidenum">
              <a:rPr lang="en-US" smtClean="0"/>
              <a:t>12</a:t>
            </a:fld>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6108E74-FBB7-7745-903D-31C11C36E41F}"/>
                  </a:ext>
                </a:extLst>
              </p:cNvPr>
              <p:cNvSpPr/>
              <p:nvPr/>
            </p:nvSpPr>
            <p:spPr>
              <a:xfrm>
                <a:off x="8106641" y="2795205"/>
                <a:ext cx="3338945" cy="132998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i="1" dirty="0"/>
                  <a:t>Action Space</a:t>
                </a:r>
              </a:p>
              <a:p>
                <a:pPr algn="ctr"/>
                <a:r>
                  <a:rPr lang="en-US" dirty="0"/>
                  <a:t>RL agent chooses from K priorities for each flow at time t:</a:t>
                </a:r>
              </a:p>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sub>
                        </m:sSub>
                      </m:e>
                    </m:d>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b="0" i="1" smtClean="0">
                            <a:latin typeface="Cambria Math" panose="02040503050406030204" pitchFamily="18" charset="0"/>
                          </a:rPr>
                          <m:t>⋅</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𝐾</m:t>
                        </m:r>
                      </m:e>
                    </m:d>
                  </m:oMath>
                </a14:m>
                <a:endParaRPr lang="en-US" dirty="0"/>
              </a:p>
            </p:txBody>
          </p:sp>
        </mc:Choice>
        <mc:Fallback xmlns="">
          <p:sp>
            <p:nvSpPr>
              <p:cNvPr id="6" name="Rectangle 5">
                <a:extLst>
                  <a:ext uri="{FF2B5EF4-FFF2-40B4-BE49-F238E27FC236}">
                    <a16:creationId xmlns:a16="http://schemas.microsoft.com/office/drawing/2014/main" id="{D6108E74-FBB7-7745-903D-31C11C36E41F}"/>
                  </a:ext>
                </a:extLst>
              </p:cNvPr>
              <p:cNvSpPr>
                <a:spLocks noRot="1" noChangeAspect="1" noMove="1" noResize="1" noEditPoints="1" noAdjustHandles="1" noChangeArrowheads="1" noChangeShapeType="1" noTextEdit="1"/>
              </p:cNvSpPr>
              <p:nvPr/>
            </p:nvSpPr>
            <p:spPr>
              <a:xfrm>
                <a:off x="8106641" y="2795205"/>
                <a:ext cx="3338945" cy="1329987"/>
              </a:xfrm>
              <a:prstGeom prst="rect">
                <a:avLst/>
              </a:prstGeom>
              <a:blipFill>
                <a:blip r:embed="rId3"/>
                <a:stretch>
                  <a:fillRect t="-935" b="-37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679716B-12C0-B047-8FF7-90CA15117428}"/>
                  </a:ext>
                </a:extLst>
              </p:cNvPr>
              <p:cNvSpPr/>
              <p:nvPr/>
            </p:nvSpPr>
            <p:spPr>
              <a:xfrm>
                <a:off x="746413" y="2795205"/>
                <a:ext cx="3338945" cy="1329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i="1" dirty="0"/>
                  <a:t>State Space</a:t>
                </a:r>
              </a:p>
              <a:p>
                <a:pPr algn="ctr"/>
                <a:r>
                  <a:rPr lang="en-US" dirty="0"/>
                  <a:t>RL agent observes all sending flows &amp; finished flows at time t:</a:t>
                </a: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0"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𝑎</m:t>
                          </m:r>
                        </m:sub>
                        <m:sup>
                          <m:r>
                            <a:rPr lang="en-US" b="0" i="1" smtClean="0">
                              <a:latin typeface="Cambria Math" panose="02040503050406030204" pitchFamily="18" charset="0"/>
                            </a:rPr>
                            <m:t>𝑡</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𝑑</m:t>
                          </m:r>
                        </m:sub>
                        <m:sup>
                          <m:r>
                            <a:rPr lang="en-US" b="0" i="1" smtClean="0">
                              <a:latin typeface="Cambria Math" panose="02040503050406030204" pitchFamily="18" charset="0"/>
                            </a:rPr>
                            <m:t>𝑡</m:t>
                          </m:r>
                        </m:sup>
                      </m:sSubSup>
                      <m:r>
                        <a:rPr lang="en-US" b="0" i="0" smtClean="0">
                          <a:latin typeface="Cambria Math" panose="02040503050406030204" pitchFamily="18" charset="0"/>
                        </a:rPr>
                        <m:t>}</m:t>
                      </m:r>
                    </m:oMath>
                  </m:oMathPara>
                </a14:m>
                <a:endParaRPr lang="en-US" b="0" dirty="0"/>
              </a:p>
            </p:txBody>
          </p:sp>
        </mc:Choice>
        <mc:Fallback xmlns="">
          <p:sp>
            <p:nvSpPr>
              <p:cNvPr id="7" name="Rectangle 6">
                <a:extLst>
                  <a:ext uri="{FF2B5EF4-FFF2-40B4-BE49-F238E27FC236}">
                    <a16:creationId xmlns:a16="http://schemas.microsoft.com/office/drawing/2014/main" id="{0679716B-12C0-B047-8FF7-90CA15117428}"/>
                  </a:ext>
                </a:extLst>
              </p:cNvPr>
              <p:cNvSpPr>
                <a:spLocks noRot="1" noChangeAspect="1" noMove="1" noResize="1" noEditPoints="1" noAdjustHandles="1" noChangeArrowheads="1" noChangeShapeType="1" noTextEdit="1"/>
              </p:cNvSpPr>
              <p:nvPr/>
            </p:nvSpPr>
            <p:spPr>
              <a:xfrm>
                <a:off x="746413" y="2795205"/>
                <a:ext cx="3338945" cy="1329987"/>
              </a:xfrm>
              <a:prstGeom prst="rect">
                <a:avLst/>
              </a:prstGeom>
              <a:blipFill>
                <a:blip r:embed="rId4"/>
                <a:stretch>
                  <a:fillRect t="-1869" b="-9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AD53D3C-B13A-4042-ABD9-2FB1950C1B17}"/>
                  </a:ext>
                </a:extLst>
              </p:cNvPr>
              <p:cNvSpPr/>
              <p:nvPr/>
            </p:nvSpPr>
            <p:spPr>
              <a:xfrm>
                <a:off x="4426527" y="2795205"/>
                <a:ext cx="3338945" cy="132998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i="1" dirty="0"/>
                  <a:t>Reward Function</a:t>
                </a:r>
              </a:p>
              <a:p>
                <a:pPr algn="ctr"/>
                <a:r>
                  <a:rPr lang="en-US" dirty="0"/>
                  <a:t>Ratio between average </a:t>
                </a:r>
                <a:r>
                  <a:rPr lang="en-US" dirty="0" err="1"/>
                  <a:t>thruput</a:t>
                </a:r>
                <a:r>
                  <a:rPr lang="en-US" dirty="0"/>
                  <a:t> between </a:t>
                </a:r>
                <a:r>
                  <a:rPr lang="en-US" dirty="0" err="1"/>
                  <a:t>consec</a:t>
                </a:r>
                <a:r>
                  <a:rPr lang="en-US" dirty="0"/>
                  <a:t>. time steps.</a:t>
                </a: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m:rPr>
                              <m:sty m:val="p"/>
                            </m:rPr>
                            <a:rPr lang="en-US" b="0" i="0" smtClean="0">
                              <a:latin typeface="Cambria Math" panose="02040503050406030204" pitchFamily="18" charset="0"/>
                            </a:rPr>
                            <m:t>f</m:t>
                          </m:r>
                        </m:sub>
                      </m:sSub>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T</m:t>
                          </m:r>
                        </m:e>
                        <m:sub>
                          <m:r>
                            <a:rPr lang="en-US" b="0" i="1" smtClean="0">
                              <a:latin typeface="Cambria Math" panose="02040503050406030204" pitchFamily="18" charset="0"/>
                            </a:rPr>
                            <m:t>𝑓</m:t>
                          </m:r>
                        </m:sub>
                        <m:sup>
                          <m:r>
                            <m:rPr>
                              <m:sty m:val="p"/>
                            </m:rPr>
                            <a:rPr lang="en-US" b="0" i="0" smtClean="0">
                              <a:latin typeface="Cambria Math" panose="02040503050406030204" pitchFamily="18" charset="0"/>
                            </a:rPr>
                            <m:t>t</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Σ</m:t>
                          </m:r>
                        </m:e>
                        <m:sub>
                          <m:r>
                            <m:rPr>
                              <m:sty m:val="p"/>
                            </m:rPr>
                            <a:rPr lang="en-US">
                              <a:latin typeface="Cambria Math" panose="02040503050406030204" pitchFamily="18" charset="0"/>
                            </a:rPr>
                            <m:t>f</m:t>
                          </m:r>
                        </m:sub>
                      </m:sSub>
                      <m:sSubSup>
                        <m:sSubSupPr>
                          <m:ctrlPr>
                            <a:rPr lang="en-US" i="1">
                              <a:latin typeface="Cambria Math" panose="02040503050406030204" pitchFamily="18" charset="0"/>
                            </a:rPr>
                          </m:ctrlPr>
                        </m:sSubSupPr>
                        <m:e>
                          <m:r>
                            <m:rPr>
                              <m:sty m:val="p"/>
                            </m:rPr>
                            <a:rPr lang="en-US">
                              <a:latin typeface="Cambria Math" panose="02040503050406030204" pitchFamily="18" charset="0"/>
                            </a:rPr>
                            <m:t>T</m:t>
                          </m:r>
                        </m:e>
                        <m:sub>
                          <m:r>
                            <a:rPr lang="en-US" i="1">
                              <a:latin typeface="Cambria Math" panose="02040503050406030204" pitchFamily="18" charset="0"/>
                            </a:rPr>
                            <m:t>𝑓</m:t>
                          </m:r>
                        </m:sub>
                        <m:sup>
                          <m:r>
                            <m:rPr>
                              <m:sty m:val="p"/>
                            </m:rPr>
                            <a:rPr lang="en-US">
                              <a:latin typeface="Cambria Math" panose="02040503050406030204" pitchFamily="18" charset="0"/>
                            </a:rPr>
                            <m:t>t</m:t>
                          </m:r>
                          <m:r>
                            <a:rPr lang="en-US" b="0" i="0" smtClean="0">
                              <a:latin typeface="Cambria Math" panose="02040503050406030204" pitchFamily="18" charset="0"/>
                            </a:rPr>
                            <m:t>−1</m:t>
                          </m:r>
                        </m:sup>
                      </m:sSubSup>
                    </m:oMath>
                  </m:oMathPara>
                </a14:m>
                <a:endParaRPr lang="en-US" dirty="0"/>
              </a:p>
            </p:txBody>
          </p:sp>
        </mc:Choice>
        <mc:Fallback xmlns="">
          <p:sp>
            <p:nvSpPr>
              <p:cNvPr id="8" name="Rectangle 7">
                <a:extLst>
                  <a:ext uri="{FF2B5EF4-FFF2-40B4-BE49-F238E27FC236}">
                    <a16:creationId xmlns:a16="http://schemas.microsoft.com/office/drawing/2014/main" id="{AAD53D3C-B13A-4042-ABD9-2FB1950C1B17}"/>
                  </a:ext>
                </a:extLst>
              </p:cNvPr>
              <p:cNvSpPr>
                <a:spLocks noRot="1" noChangeAspect="1" noMove="1" noResize="1" noEditPoints="1" noAdjustHandles="1" noChangeArrowheads="1" noChangeShapeType="1" noTextEdit="1"/>
              </p:cNvSpPr>
              <p:nvPr/>
            </p:nvSpPr>
            <p:spPr>
              <a:xfrm>
                <a:off x="4426527" y="2795205"/>
                <a:ext cx="3338945" cy="1329987"/>
              </a:xfrm>
              <a:prstGeom prst="rect">
                <a:avLst/>
              </a:prstGeom>
              <a:blipFill>
                <a:blip r:embed="rId5"/>
                <a:stretch>
                  <a:fillRect t="-2804"/>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7B8B8B70-A458-3F4D-B17E-3AA240D7514C}"/>
              </a:ext>
            </a:extLst>
          </p:cNvPr>
          <p:cNvSpPr/>
          <p:nvPr/>
        </p:nvSpPr>
        <p:spPr>
          <a:xfrm>
            <a:off x="838199" y="4195040"/>
            <a:ext cx="10515600" cy="654627"/>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Time step t</a:t>
            </a:r>
          </a:p>
        </p:txBody>
      </p:sp>
      <p:sp>
        <p:nvSpPr>
          <p:cNvPr id="10" name="TextBox 9">
            <a:extLst>
              <a:ext uri="{FF2B5EF4-FFF2-40B4-BE49-F238E27FC236}">
                <a16:creationId xmlns:a16="http://schemas.microsoft.com/office/drawing/2014/main" id="{3FADCD7B-2F0E-FC40-B74B-0DA5E51ACE6D}"/>
              </a:ext>
            </a:extLst>
          </p:cNvPr>
          <p:cNvSpPr txBox="1"/>
          <p:nvPr/>
        </p:nvSpPr>
        <p:spPr>
          <a:xfrm>
            <a:off x="838199" y="5858936"/>
            <a:ext cx="10493593" cy="646331"/>
          </a:xfrm>
          <a:prstGeom prst="rect">
            <a:avLst/>
          </a:prstGeom>
          <a:noFill/>
        </p:spPr>
        <p:txBody>
          <a:bodyPr wrap="square" rtlCol="0">
            <a:spAutoFit/>
          </a:bodyPr>
          <a:lstStyle/>
          <a:p>
            <a:r>
              <a:rPr lang="en-US" dirty="0"/>
              <a:t>In each time step t, RL agent collects the states, generates an action for each active flow, and updates the policy</a:t>
            </a:r>
            <a:r>
              <a:rPr lang="zh-CN" altLang="en-US" dirty="0"/>
              <a:t> </a:t>
            </a:r>
            <a:r>
              <a:rPr lang="en-US" altLang="zh-CN" dirty="0"/>
              <a:t>based on reward</a:t>
            </a:r>
            <a:r>
              <a:rPr lang="en-US" dirty="0"/>
              <a:t>.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CA8EF65-D43D-1C4E-9BB7-2B383C34384D}"/>
                  </a:ext>
                </a:extLst>
              </p:cNvPr>
              <p:cNvSpPr/>
              <p:nvPr/>
            </p:nvSpPr>
            <p:spPr>
              <a:xfrm>
                <a:off x="2415885" y="4839725"/>
                <a:ext cx="4289251" cy="954107"/>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pPr algn="ctr"/>
                <a:r>
                  <a:rPr lang="en-US" sz="2000" b="1" i="1" dirty="0"/>
                  <a:t>Policy</a:t>
                </a: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𝜋</m:t>
                        </m:r>
                      </m:e>
                      <m:sub>
                        <m:r>
                          <a:rPr lang="en-US" sz="2000" b="0" i="1" smtClean="0">
                            <a:latin typeface="Cambria Math" panose="02040503050406030204" pitchFamily="18" charset="0"/>
                          </a:rPr>
                          <m:t>𝜃</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e>
                    </m:d>
                  </m:oMath>
                </a14:m>
                <a:endParaRPr lang="en-US" sz="2000" dirty="0"/>
              </a:p>
              <a:p>
                <a:pPr algn="ctr"/>
                <a:r>
                  <a:rPr lang="en-US" sz="2000" b="1" i="1" dirty="0"/>
                  <a:t>Policy Update</a:t>
                </a:r>
                <a:r>
                  <a:rPr lang="en-US" sz="2000" dirty="0"/>
                  <a:t>: </a:t>
                </a:r>
                <a14:m>
                  <m:oMath xmlns:m="http://schemas.openxmlformats.org/officeDocument/2006/math">
                    <m:r>
                      <a:rPr lang="en-US" sz="2000" b="0" i="1" smtClean="0">
                        <a:latin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𝜃</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sSub>
                      <m:sSubPr>
                        <m:ctrlPr>
                          <a:rPr lang="en-US" sz="2000" b="0" i="1" smtClean="0">
                            <a:latin typeface="Cambria Math" panose="02040503050406030204" pitchFamily="18" charset="0"/>
                            <a:ea typeface="Cambria Math" panose="02040503050406030204" pitchFamily="18" charset="0"/>
                          </a:rPr>
                        </m:ctrlPr>
                      </m:sSubPr>
                      <m:e>
                        <m:r>
                          <m:rPr>
                            <m:sty m:val="p"/>
                          </m:rPr>
                          <a:rPr lang="en-US" sz="2000" b="0" i="1" smtClean="0">
                            <a:latin typeface="Cambria Math" panose="02040503050406030204" pitchFamily="18" charset="0"/>
                            <a:ea typeface="Cambria Math" panose="02040503050406030204" pitchFamily="18" charset="0"/>
                          </a:rPr>
                          <m:t>∇</m:t>
                        </m:r>
                      </m:e>
                      <m:sub>
                        <m:r>
                          <a:rPr lang="en-US" sz="2000" b="0" i="1" smtClean="0">
                            <a:latin typeface="Cambria Math" panose="02040503050406030204" pitchFamily="18" charset="0"/>
                            <a:ea typeface="Cambria Math" panose="02040503050406030204" pitchFamily="18" charset="0"/>
                          </a:rPr>
                          <m:t>𝜃</m:t>
                        </m:r>
                      </m:sub>
                    </m:sSub>
                    <m:r>
                      <a:rPr lang="en-US" sz="2000" b="0" i="1" smtClean="0">
                        <a:latin typeface="Cambria Math" panose="02040503050406030204" pitchFamily="18" charset="0"/>
                        <a:ea typeface="Cambria Math" panose="02040503050406030204" pitchFamily="18" charset="0"/>
                      </a:rPr>
                      <m:t>𝐽</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𝜃</m:t>
                        </m:r>
                      </m:e>
                    </m:d>
                  </m:oMath>
                </a14:m>
                <a:endParaRPr lang="en-US" sz="2000" dirty="0"/>
              </a:p>
              <a:p>
                <a:pPr algn="ctr"/>
                <a14:m>
                  <m:oMath xmlns:m="http://schemas.openxmlformats.org/officeDocument/2006/math">
                    <m:r>
                      <a:rPr lang="en-US" sz="1600" i="1">
                        <a:latin typeface="Cambria Math" panose="02040503050406030204" pitchFamily="18" charset="0"/>
                        <a:ea typeface="Cambria Math" panose="02040503050406030204" pitchFamily="18" charset="0"/>
                      </a:rPr>
                      <m:t>𝐽</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𝜃</m:t>
                        </m:r>
                      </m:e>
                    </m:d>
                  </m:oMath>
                </a14:m>
                <a:r>
                  <a:rPr lang="en-US" sz="1600" dirty="0"/>
                  <a:t> is the expected reward for current trajectory.</a:t>
                </a:r>
              </a:p>
            </p:txBody>
          </p:sp>
        </mc:Choice>
        <mc:Fallback xmlns="">
          <p:sp>
            <p:nvSpPr>
              <p:cNvPr id="11" name="Rectangle 10">
                <a:extLst>
                  <a:ext uri="{FF2B5EF4-FFF2-40B4-BE49-F238E27FC236}">
                    <a16:creationId xmlns:a16="http://schemas.microsoft.com/office/drawing/2014/main" id="{3CA8EF65-D43D-1C4E-9BB7-2B383C34384D}"/>
                  </a:ext>
                </a:extLst>
              </p:cNvPr>
              <p:cNvSpPr>
                <a:spLocks noRot="1" noChangeAspect="1" noMove="1" noResize="1" noEditPoints="1" noAdjustHandles="1" noChangeArrowheads="1" noChangeShapeType="1" noTextEdit="1"/>
              </p:cNvSpPr>
              <p:nvPr/>
            </p:nvSpPr>
            <p:spPr>
              <a:xfrm>
                <a:off x="2415885" y="4839725"/>
                <a:ext cx="4289251" cy="95410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ED213C-273E-0B4C-8B6C-11F0EB78E027}"/>
                  </a:ext>
                </a:extLst>
              </p:cNvPr>
              <p:cNvSpPr txBox="1"/>
              <p:nvPr/>
            </p:nvSpPr>
            <p:spPr>
              <a:xfrm>
                <a:off x="7181345" y="4998584"/>
                <a:ext cx="4172454" cy="646331"/>
              </a:xfrm>
              <a:prstGeom prst="rect">
                <a:avLst/>
              </a:prstGeom>
              <a:noFill/>
            </p:spPr>
            <p:txBody>
              <a:bodyPr wrap="square" rtlCol="0">
                <a:spAutoFit/>
              </a:bodyPr>
              <a:lstStyle/>
              <a:p>
                <a:r>
                  <a:rPr lang="en-US" dirty="0"/>
                  <a:t>Train deep neural net (DNN) to optimize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oMath>
                </a14:m>
                <a:r>
                  <a:rPr lang="en-US" dirty="0"/>
                  <a:t> end-to-end </a:t>
                </a:r>
              </a:p>
            </p:txBody>
          </p:sp>
        </mc:Choice>
        <mc:Fallback xmlns="">
          <p:sp>
            <p:nvSpPr>
              <p:cNvPr id="12" name="TextBox 11">
                <a:extLst>
                  <a:ext uri="{FF2B5EF4-FFF2-40B4-BE49-F238E27FC236}">
                    <a16:creationId xmlns:a16="http://schemas.microsoft.com/office/drawing/2014/main" id="{1CED213C-273E-0B4C-8B6C-11F0EB78E027}"/>
                  </a:ext>
                </a:extLst>
              </p:cNvPr>
              <p:cNvSpPr txBox="1">
                <a:spLocks noRot="1" noChangeAspect="1" noMove="1" noResize="1" noEditPoints="1" noAdjustHandles="1" noChangeArrowheads="1" noChangeShapeType="1" noTextEdit="1"/>
              </p:cNvSpPr>
              <p:nvPr/>
            </p:nvSpPr>
            <p:spPr>
              <a:xfrm>
                <a:off x="7181345" y="4998584"/>
                <a:ext cx="4172454" cy="646331"/>
              </a:xfrm>
              <a:prstGeom prst="rect">
                <a:avLst/>
              </a:prstGeom>
              <a:blipFill>
                <a:blip r:embed="rId7"/>
                <a:stretch>
                  <a:fillRect l="-909" t="-3922" b="-15686"/>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F76B5121-8C45-2E48-9C85-8865C04E1928}"/>
              </a:ext>
            </a:extLst>
          </p:cNvPr>
          <p:cNvSpPr/>
          <p:nvPr/>
        </p:nvSpPr>
        <p:spPr>
          <a:xfrm>
            <a:off x="6826827" y="4839725"/>
            <a:ext cx="354518" cy="9541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444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animBg="1"/>
      <p:bldP spid="12" grpId="0"/>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F50F-94C3-4DD6-8F85-AC576695C471}"/>
              </a:ext>
            </a:extLst>
          </p:cNvPr>
          <p:cNvSpPr>
            <a:spLocks noGrp="1"/>
          </p:cNvSpPr>
          <p:nvPr>
            <p:ph type="title"/>
          </p:nvPr>
        </p:nvSpPr>
        <p:spPr>
          <a:xfrm>
            <a:off x="0" y="156118"/>
            <a:ext cx="4644736" cy="591014"/>
          </a:xfrm>
        </p:spPr>
        <p:txBody>
          <a:bodyPr>
            <a:normAutofit/>
          </a:bodyPr>
          <a:lstStyle/>
          <a:p>
            <a:r>
              <a:rPr lang="en-US" dirty="0"/>
              <a:t>Deep RL for DC-scale TO?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02D73A-90E6-4E15-B4C8-90C78B247D9F}"/>
                  </a:ext>
                </a:extLst>
              </p:cNvPr>
              <p:cNvSpPr>
                <a:spLocks noGrp="1"/>
              </p:cNvSpPr>
              <p:nvPr>
                <p:ph idx="1"/>
              </p:nvPr>
            </p:nvSpPr>
            <p:spPr>
              <a:xfrm>
                <a:off x="355464" y="1123927"/>
                <a:ext cx="7453745" cy="1721877"/>
              </a:xfrm>
            </p:spPr>
            <p:txBody>
              <a:bodyPr>
                <a:normAutofit fontScale="92500" lnSpcReduction="20000"/>
              </a:bodyPr>
              <a:lstStyle/>
              <a:p>
                <a:r>
                  <a:rPr lang="en-US" sz="2400" dirty="0"/>
                  <a:t>We conduct experiments to find out:</a:t>
                </a:r>
              </a:p>
              <a:p>
                <a:pPr lvl="1"/>
                <a:r>
                  <a:rPr lang="en-US" sz="2000" dirty="0"/>
                  <a:t>Simplest neural network to model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𝜋</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r>
                      <a:rPr lang="en-US" sz="2000" i="1">
                        <a:latin typeface="Cambria Math" panose="02040503050406030204" pitchFamily="18" charset="0"/>
                      </a:rPr>
                      <m:t> </m:t>
                    </m:r>
                  </m:oMath>
                </a14:m>
                <a:r>
                  <a:rPr lang="en-US" sz="2000" dirty="0"/>
                  <a:t>: only one hidden layer.</a:t>
                </a:r>
              </a:p>
              <a:p>
                <a:pPr lvl="1"/>
                <a:r>
                  <a:rPr lang="en-US" sz="2000" dirty="0"/>
                  <a:t>Implemented on popular deep learning frameworks</a:t>
                </a:r>
              </a:p>
              <a:p>
                <a:pPr lvl="2"/>
                <a:r>
                  <a:rPr lang="en-US" sz="1600" dirty="0" err="1"/>
                  <a:t>TensorFlow</a:t>
                </a:r>
                <a:r>
                  <a:rPr lang="en-US" sz="1600" dirty="0"/>
                  <a:t>, </a:t>
                </a:r>
                <a:r>
                  <a:rPr lang="en-US" sz="1600" dirty="0" err="1"/>
                  <a:t>PyTorch</a:t>
                </a:r>
                <a:r>
                  <a:rPr lang="en-US" sz="1600" dirty="0"/>
                  <a:t>, Ray</a:t>
                </a:r>
              </a:p>
              <a:p>
                <a:pPr lvl="1"/>
                <a:r>
                  <a:rPr lang="en-US" sz="2000" dirty="0"/>
                  <a:t>Hardware: 4-core Intel E5-1410 2.8GHz CPU, NVIDIA K40 GPU, and Broadcom 1Gbps NICs</a:t>
                </a:r>
              </a:p>
            </p:txBody>
          </p:sp>
        </mc:Choice>
        <mc:Fallback xmlns="">
          <p:sp>
            <p:nvSpPr>
              <p:cNvPr id="3" name="Content Placeholder 2">
                <a:extLst>
                  <a:ext uri="{FF2B5EF4-FFF2-40B4-BE49-F238E27FC236}">
                    <a16:creationId xmlns:a16="http://schemas.microsoft.com/office/drawing/2014/main" id="{0002D73A-90E6-4E15-B4C8-90C78B247D9F}"/>
                  </a:ext>
                </a:extLst>
              </p:cNvPr>
              <p:cNvSpPr>
                <a:spLocks noGrp="1" noRot="1" noChangeAspect="1" noMove="1" noResize="1" noEditPoints="1" noAdjustHandles="1" noChangeArrowheads="1" noChangeShapeType="1" noTextEdit="1"/>
              </p:cNvSpPr>
              <p:nvPr>
                <p:ph idx="1"/>
              </p:nvPr>
            </p:nvSpPr>
            <p:spPr>
              <a:xfrm>
                <a:off x="355464" y="1123927"/>
                <a:ext cx="7453745" cy="1721877"/>
              </a:xfrm>
              <a:blipFill>
                <a:blip r:embed="rId2"/>
                <a:stretch>
                  <a:fillRect l="-850" t="-2190" b="-146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830CC10-57E4-4ED7-AE6B-6B4F39CB96EA}"/>
              </a:ext>
            </a:extLst>
          </p:cNvPr>
          <p:cNvSpPr>
            <a:spLocks noGrp="1"/>
          </p:cNvSpPr>
          <p:nvPr>
            <p:ph type="ftr" sz="quarter" idx="11"/>
          </p:nvPr>
        </p:nvSpPr>
        <p:spPr/>
        <p:txBody>
          <a:bodyPr/>
          <a:lstStyle/>
          <a:p>
            <a:r>
              <a:rPr lang="en-US"/>
              <a:t>SING Lab-CSE-HKUST</a:t>
            </a:r>
          </a:p>
        </p:txBody>
      </p:sp>
      <p:sp>
        <p:nvSpPr>
          <p:cNvPr id="5" name="Slide Number Placeholder 4">
            <a:extLst>
              <a:ext uri="{FF2B5EF4-FFF2-40B4-BE49-F238E27FC236}">
                <a16:creationId xmlns:a16="http://schemas.microsoft.com/office/drawing/2014/main" id="{3A7A2F5F-9896-4D05-83A3-57D7CFF474B5}"/>
              </a:ext>
            </a:extLst>
          </p:cNvPr>
          <p:cNvSpPr>
            <a:spLocks noGrp="1"/>
          </p:cNvSpPr>
          <p:nvPr>
            <p:ph type="sldNum" sz="quarter" idx="12"/>
          </p:nvPr>
        </p:nvSpPr>
        <p:spPr/>
        <p:txBody>
          <a:bodyPr/>
          <a:lstStyle/>
          <a:p>
            <a:fld id="{2BE43E12-75C8-F547-8CFF-A7DFBF273010}" type="slidenum">
              <a:rPr lang="en-US" smtClean="0"/>
              <a:t>13</a:t>
            </a:fld>
            <a:endParaRPr lang="en-US"/>
          </a:p>
        </p:txBody>
      </p:sp>
      <p:pic>
        <p:nvPicPr>
          <p:cNvPr id="7" name="Picture 6">
            <a:extLst>
              <a:ext uri="{FF2B5EF4-FFF2-40B4-BE49-F238E27FC236}">
                <a16:creationId xmlns:a16="http://schemas.microsoft.com/office/drawing/2014/main" id="{9A5E6C78-D886-4454-B63E-BD202E869C3D}"/>
              </a:ext>
            </a:extLst>
          </p:cNvPr>
          <p:cNvPicPr>
            <a:picLocks noChangeAspect="1"/>
          </p:cNvPicPr>
          <p:nvPr/>
        </p:nvPicPr>
        <p:blipFill>
          <a:blip r:embed="rId3"/>
          <a:stretch>
            <a:fillRect/>
          </a:stretch>
        </p:blipFill>
        <p:spPr>
          <a:xfrm>
            <a:off x="283717" y="3222599"/>
            <a:ext cx="4572009" cy="1828804"/>
          </a:xfrm>
          <a:prstGeom prst="rect">
            <a:avLst/>
          </a:prstGeom>
        </p:spPr>
      </p:pic>
      <p:sp>
        <p:nvSpPr>
          <p:cNvPr id="10" name="TextBox 9">
            <a:extLst>
              <a:ext uri="{FF2B5EF4-FFF2-40B4-BE49-F238E27FC236}">
                <a16:creationId xmlns:a16="http://schemas.microsoft.com/office/drawing/2014/main" id="{BD891D08-A7C1-44B9-B792-A55C6A933E86}"/>
              </a:ext>
            </a:extLst>
          </p:cNvPr>
          <p:cNvSpPr txBox="1"/>
          <p:nvPr/>
        </p:nvSpPr>
        <p:spPr>
          <a:xfrm>
            <a:off x="4855726" y="3131241"/>
            <a:ext cx="6935101"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For low flow arrival rate of 1000 flows-per-second, the processing delays are more than 60ms.</a:t>
            </a:r>
          </a:p>
          <a:p>
            <a:pPr marL="742950" lvl="1" indent="-285750">
              <a:buFont typeface="Arial" panose="020B0604020202020204" pitchFamily="34" charset="0"/>
              <a:buChar char="•"/>
            </a:pPr>
            <a:r>
              <a:rPr lang="en-US" sz="2000" dirty="0"/>
              <a:t>Any flow within 7.5MB would’ve finished on a 1Gbps link.</a:t>
            </a:r>
          </a:p>
          <a:p>
            <a:pPr marL="742950" lvl="1" indent="-285750">
              <a:buFont typeface="Arial" panose="020B0604020202020204" pitchFamily="34" charset="0"/>
              <a:buChar char="•"/>
            </a:pPr>
            <a:r>
              <a:rPr lang="en-US" sz="2000" dirty="0"/>
              <a:t>A 7.5MB flow is larger than 95.13% of all flows in production data centers*.</a:t>
            </a:r>
          </a:p>
        </p:txBody>
      </p:sp>
      <p:sp>
        <p:nvSpPr>
          <p:cNvPr id="6" name="Rectangle 5">
            <a:extLst>
              <a:ext uri="{FF2B5EF4-FFF2-40B4-BE49-F238E27FC236}">
                <a16:creationId xmlns:a16="http://schemas.microsoft.com/office/drawing/2014/main" id="{E7C7DFDD-D0C4-43A1-AFB8-A6EB323CF62C}"/>
              </a:ext>
            </a:extLst>
          </p:cNvPr>
          <p:cNvSpPr/>
          <p:nvPr/>
        </p:nvSpPr>
        <p:spPr>
          <a:xfrm>
            <a:off x="3952282" y="6147367"/>
            <a:ext cx="7713854" cy="246221"/>
          </a:xfrm>
          <a:prstGeom prst="rect">
            <a:avLst/>
          </a:prstGeom>
        </p:spPr>
        <p:txBody>
          <a:bodyPr wrap="square">
            <a:spAutoFit/>
          </a:bodyPr>
          <a:lstStyle/>
          <a:p>
            <a:r>
              <a:rPr lang="en-US" sz="1000" dirty="0">
                <a:solidFill>
                  <a:srgbClr val="222222"/>
                </a:solidFill>
                <a:latin typeface="Arial" panose="020B0604020202020204" pitchFamily="34" charset="0"/>
              </a:rPr>
              <a:t>* Alizadeh, Mohammad, et al. "Data center </a:t>
            </a:r>
            <a:r>
              <a:rPr lang="en-US" sz="1000" dirty="0" err="1">
                <a:solidFill>
                  <a:srgbClr val="222222"/>
                </a:solidFill>
                <a:latin typeface="Arial" panose="020B0604020202020204" pitchFamily="34" charset="0"/>
              </a:rPr>
              <a:t>tcp</a:t>
            </a:r>
            <a:r>
              <a:rPr lang="en-US" sz="1000" dirty="0">
                <a:solidFill>
                  <a:srgbClr val="222222"/>
                </a:solidFill>
                <a:latin typeface="Arial" panose="020B0604020202020204" pitchFamily="34" charset="0"/>
              </a:rPr>
              <a:t> (</a:t>
            </a:r>
            <a:r>
              <a:rPr lang="en-US" sz="1000" dirty="0" err="1">
                <a:solidFill>
                  <a:srgbClr val="222222"/>
                </a:solidFill>
                <a:latin typeface="Arial" panose="020B0604020202020204" pitchFamily="34" charset="0"/>
              </a:rPr>
              <a:t>dctcp</a:t>
            </a:r>
            <a:r>
              <a:rPr lang="en-US" sz="1000" dirty="0">
                <a:solidFill>
                  <a:srgbClr val="222222"/>
                </a:solidFill>
                <a:latin typeface="Arial" panose="020B0604020202020204" pitchFamily="34" charset="0"/>
              </a:rPr>
              <a:t>)." </a:t>
            </a:r>
            <a:r>
              <a:rPr lang="en-US" sz="1000" i="1" dirty="0">
                <a:solidFill>
                  <a:srgbClr val="222222"/>
                </a:solidFill>
                <a:latin typeface="Arial" panose="020B0604020202020204" pitchFamily="34" charset="0"/>
              </a:rPr>
              <a:t>ACM SIGCOMM computer communication review</a:t>
            </a:r>
            <a:r>
              <a:rPr lang="en-US" sz="1000" dirty="0">
                <a:solidFill>
                  <a:srgbClr val="222222"/>
                </a:solidFill>
                <a:latin typeface="Arial" panose="020B0604020202020204" pitchFamily="34" charset="0"/>
              </a:rPr>
              <a:t>. Vol. 40. No. 4. ACM, 2010.</a:t>
            </a:r>
            <a:endParaRPr lang="en-US" sz="1000" dirty="0"/>
          </a:p>
        </p:txBody>
      </p:sp>
      <p:sp>
        <p:nvSpPr>
          <p:cNvPr id="8" name="Rectangle 7">
            <a:extLst>
              <a:ext uri="{FF2B5EF4-FFF2-40B4-BE49-F238E27FC236}">
                <a16:creationId xmlns:a16="http://schemas.microsoft.com/office/drawing/2014/main" id="{9BD18912-38D1-7048-A3CE-949E56AB03FE}"/>
              </a:ext>
            </a:extLst>
          </p:cNvPr>
          <p:cNvSpPr/>
          <p:nvPr/>
        </p:nvSpPr>
        <p:spPr>
          <a:xfrm>
            <a:off x="360526" y="5139252"/>
            <a:ext cx="11305610" cy="830997"/>
          </a:xfrm>
          <a:prstGeom prst="rect">
            <a:avLst/>
          </a:prstGeom>
          <a:solidFill>
            <a:schemeClr val="accent2"/>
          </a:solidFill>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2400" b="1" dirty="0"/>
              <a:t>Too Slow!</a:t>
            </a:r>
            <a:r>
              <a:rPr lang="en-US" sz="2400" dirty="0"/>
              <a:t> </a:t>
            </a:r>
          </a:p>
          <a:p>
            <a:pPr algn="ctr"/>
            <a:r>
              <a:rPr lang="en-US" sz="2400" dirty="0"/>
              <a:t>Most of the DRL actions are useless: Short flows are already gone when the actions arrive.</a:t>
            </a:r>
          </a:p>
        </p:txBody>
      </p:sp>
      <p:pic>
        <p:nvPicPr>
          <p:cNvPr id="12" name="Picture 11">
            <a:extLst>
              <a:ext uri="{FF2B5EF4-FFF2-40B4-BE49-F238E27FC236}">
                <a16:creationId xmlns:a16="http://schemas.microsoft.com/office/drawing/2014/main" id="{6B5D5EF6-C13E-DE4C-8F0C-82BB1ECB6739}"/>
              </a:ext>
            </a:extLst>
          </p:cNvPr>
          <p:cNvPicPr>
            <a:picLocks noChangeAspect="1"/>
          </p:cNvPicPr>
          <p:nvPr/>
        </p:nvPicPr>
        <p:blipFill>
          <a:blip r:embed="rId4"/>
          <a:stretch>
            <a:fillRect/>
          </a:stretch>
        </p:blipFill>
        <p:spPr>
          <a:xfrm>
            <a:off x="7475136" y="496016"/>
            <a:ext cx="4191000" cy="2500630"/>
          </a:xfrm>
          <a:prstGeom prst="rect">
            <a:avLst/>
          </a:prstGeom>
        </p:spPr>
      </p:pic>
    </p:spTree>
    <p:extLst>
      <p:ext uri="{BB962C8B-B14F-4D97-AF65-F5344CB8AC3E}">
        <p14:creationId xmlns:p14="http://schemas.microsoft.com/office/powerpoint/2010/main" val="100614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2212-E8F1-4A66-9AF3-F935351E0315}"/>
              </a:ext>
            </a:extLst>
          </p:cNvPr>
          <p:cNvSpPr>
            <a:spLocks noGrp="1"/>
          </p:cNvSpPr>
          <p:nvPr>
            <p:ph type="title"/>
          </p:nvPr>
        </p:nvSpPr>
        <p:spPr>
          <a:xfrm>
            <a:off x="-1" y="156118"/>
            <a:ext cx="6634065" cy="591014"/>
          </a:xfrm>
        </p:spPr>
        <p:txBody>
          <a:bodyPr>
            <a:normAutofit fontScale="90000"/>
          </a:bodyPr>
          <a:lstStyle/>
          <a:p>
            <a:r>
              <a:rPr lang="en-US" dirty="0"/>
              <a:t>How to scale DRL for datacenter-scale TO?</a:t>
            </a:r>
          </a:p>
        </p:txBody>
      </p:sp>
      <p:sp>
        <p:nvSpPr>
          <p:cNvPr id="4" name="Footer Placeholder 3">
            <a:extLst>
              <a:ext uri="{FF2B5EF4-FFF2-40B4-BE49-F238E27FC236}">
                <a16:creationId xmlns:a16="http://schemas.microsoft.com/office/drawing/2014/main" id="{2ED6BF1F-2A2C-4469-9B26-795B98541D2D}"/>
              </a:ext>
            </a:extLst>
          </p:cNvPr>
          <p:cNvSpPr>
            <a:spLocks noGrp="1"/>
          </p:cNvSpPr>
          <p:nvPr>
            <p:ph type="ftr" sz="quarter" idx="11"/>
          </p:nvPr>
        </p:nvSpPr>
        <p:spPr/>
        <p:txBody>
          <a:bodyPr/>
          <a:lstStyle/>
          <a:p>
            <a:r>
              <a:rPr lang="en-US"/>
              <a:t>SING Lab-CSE-HKUST</a:t>
            </a:r>
          </a:p>
        </p:txBody>
      </p:sp>
      <p:sp>
        <p:nvSpPr>
          <p:cNvPr id="5" name="Slide Number Placeholder 4">
            <a:extLst>
              <a:ext uri="{FF2B5EF4-FFF2-40B4-BE49-F238E27FC236}">
                <a16:creationId xmlns:a16="http://schemas.microsoft.com/office/drawing/2014/main" id="{889E5E54-8A68-4F66-8085-6489BA5FE654}"/>
              </a:ext>
            </a:extLst>
          </p:cNvPr>
          <p:cNvSpPr>
            <a:spLocks noGrp="1"/>
          </p:cNvSpPr>
          <p:nvPr>
            <p:ph type="sldNum" sz="quarter" idx="12"/>
          </p:nvPr>
        </p:nvSpPr>
        <p:spPr/>
        <p:txBody>
          <a:bodyPr/>
          <a:lstStyle/>
          <a:p>
            <a:fld id="{2BE43E12-75C8-F547-8CFF-A7DFBF273010}" type="slidenum">
              <a:rPr lang="en-US" smtClean="0"/>
              <a:t>14</a:t>
            </a:fld>
            <a:endParaRPr lang="en-US"/>
          </a:p>
        </p:txBody>
      </p:sp>
      <p:sp>
        <p:nvSpPr>
          <p:cNvPr id="3" name="Content Placeholder 2">
            <a:extLst>
              <a:ext uri="{FF2B5EF4-FFF2-40B4-BE49-F238E27FC236}">
                <a16:creationId xmlns:a16="http://schemas.microsoft.com/office/drawing/2014/main" id="{7FF1A43B-219C-4966-A204-20B9852C4192}"/>
              </a:ext>
            </a:extLst>
          </p:cNvPr>
          <p:cNvSpPr>
            <a:spLocks noGrp="1"/>
          </p:cNvSpPr>
          <p:nvPr>
            <p:ph idx="4294967295"/>
          </p:nvPr>
        </p:nvSpPr>
        <p:spPr>
          <a:xfrm>
            <a:off x="765732" y="858205"/>
            <a:ext cx="10515600" cy="390525"/>
          </a:xfrm>
        </p:spPr>
        <p:txBody>
          <a:bodyPr>
            <a:normAutofit fontScale="92500" lnSpcReduction="20000"/>
          </a:bodyPr>
          <a:lstStyle/>
          <a:p>
            <a:r>
              <a:rPr lang="en-US" dirty="0"/>
              <a:t>Exploiting well-known data center traffic characteristics*</a:t>
            </a:r>
          </a:p>
        </p:txBody>
      </p:sp>
      <p:pic>
        <p:nvPicPr>
          <p:cNvPr id="6" name="Picture 5">
            <a:extLst>
              <a:ext uri="{FF2B5EF4-FFF2-40B4-BE49-F238E27FC236}">
                <a16:creationId xmlns:a16="http://schemas.microsoft.com/office/drawing/2014/main" id="{7787227B-61C4-4B13-A114-0C1553889632}"/>
              </a:ext>
            </a:extLst>
          </p:cNvPr>
          <p:cNvPicPr>
            <a:picLocks noChangeAspect="1"/>
          </p:cNvPicPr>
          <p:nvPr/>
        </p:nvPicPr>
        <p:blipFill>
          <a:blip r:embed="rId2"/>
          <a:stretch>
            <a:fillRect/>
          </a:stretch>
        </p:blipFill>
        <p:spPr>
          <a:xfrm>
            <a:off x="765732" y="1805608"/>
            <a:ext cx="4899463" cy="1864774"/>
          </a:xfrm>
          <a:prstGeom prst="rect">
            <a:avLst/>
          </a:prstGeom>
        </p:spPr>
      </p:pic>
      <p:sp>
        <p:nvSpPr>
          <p:cNvPr id="7" name="TextBox 6">
            <a:extLst>
              <a:ext uri="{FF2B5EF4-FFF2-40B4-BE49-F238E27FC236}">
                <a16:creationId xmlns:a16="http://schemas.microsoft.com/office/drawing/2014/main" id="{A5B853EE-4431-4508-AD18-034690D3F03D}"/>
              </a:ext>
            </a:extLst>
          </p:cNvPr>
          <p:cNvSpPr txBox="1"/>
          <p:nvPr/>
        </p:nvSpPr>
        <p:spPr>
          <a:xfrm>
            <a:off x="765732" y="3927375"/>
            <a:ext cx="5793509" cy="646331"/>
          </a:xfrm>
          <a:prstGeom prst="rect">
            <a:avLst/>
          </a:prstGeom>
          <a:noFill/>
        </p:spPr>
        <p:txBody>
          <a:bodyPr wrap="none" rtlCol="0">
            <a:spAutoFit/>
          </a:bodyPr>
          <a:lstStyle/>
          <a:p>
            <a:pPr marL="285750" indent="-285750">
              <a:buFont typeface="Arial" panose="020B0604020202020204" pitchFamily="34" charset="0"/>
              <a:buChar char="•"/>
            </a:pPr>
            <a:r>
              <a:rPr lang="en-US" dirty="0"/>
              <a:t>Short flows comes and go quickly (inter-arrival time &lt; 1s)</a:t>
            </a:r>
          </a:p>
          <a:p>
            <a:pPr marL="285750" indent="-285750">
              <a:buFont typeface="Arial" panose="020B0604020202020204" pitchFamily="34" charset="0"/>
              <a:buChar char="•"/>
            </a:pPr>
            <a:r>
              <a:rPr lang="en-US" dirty="0"/>
              <a:t>Long flows appear less frequently</a:t>
            </a:r>
          </a:p>
        </p:txBody>
      </p:sp>
      <p:pic>
        <p:nvPicPr>
          <p:cNvPr id="8" name="Picture 7">
            <a:extLst>
              <a:ext uri="{FF2B5EF4-FFF2-40B4-BE49-F238E27FC236}">
                <a16:creationId xmlns:a16="http://schemas.microsoft.com/office/drawing/2014/main" id="{C8626449-F2B4-412C-BE4E-A88D6177500A}"/>
              </a:ext>
            </a:extLst>
          </p:cNvPr>
          <p:cNvPicPr>
            <a:picLocks noChangeAspect="1"/>
          </p:cNvPicPr>
          <p:nvPr/>
        </p:nvPicPr>
        <p:blipFill>
          <a:blip r:embed="rId3"/>
          <a:stretch>
            <a:fillRect/>
          </a:stretch>
        </p:blipFill>
        <p:spPr>
          <a:xfrm>
            <a:off x="6258759" y="1716157"/>
            <a:ext cx="5538580" cy="2042543"/>
          </a:xfrm>
          <a:prstGeom prst="rect">
            <a:avLst/>
          </a:prstGeom>
        </p:spPr>
      </p:pic>
      <p:sp>
        <p:nvSpPr>
          <p:cNvPr id="10" name="Rectangle: Rounded Corners 9">
            <a:extLst>
              <a:ext uri="{FF2B5EF4-FFF2-40B4-BE49-F238E27FC236}">
                <a16:creationId xmlns:a16="http://schemas.microsoft.com/office/drawing/2014/main" id="{78153B90-31CD-4567-B4D4-4CE932668FF8}"/>
              </a:ext>
            </a:extLst>
          </p:cNvPr>
          <p:cNvSpPr/>
          <p:nvPr/>
        </p:nvSpPr>
        <p:spPr>
          <a:xfrm>
            <a:off x="7381880" y="2294050"/>
            <a:ext cx="1828800" cy="1003852"/>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17A3B8-B88A-49D9-89D9-3B87E38E5AE8}"/>
              </a:ext>
            </a:extLst>
          </p:cNvPr>
          <p:cNvSpPr txBox="1"/>
          <p:nvPr/>
        </p:nvSpPr>
        <p:spPr>
          <a:xfrm>
            <a:off x="6802096" y="3895101"/>
            <a:ext cx="4791572" cy="923330"/>
          </a:xfrm>
          <a:prstGeom prst="rect">
            <a:avLst/>
          </a:prstGeom>
          <a:noFill/>
        </p:spPr>
        <p:txBody>
          <a:bodyPr wrap="square" rtlCol="0">
            <a:spAutoFit/>
          </a:bodyPr>
          <a:lstStyle/>
          <a:p>
            <a:pPr marL="285750" indent="-285750">
              <a:buFont typeface="Arial" panose="020B0604020202020204" pitchFamily="34" charset="0"/>
              <a:buChar char="•"/>
            </a:pPr>
            <a:r>
              <a:rPr lang="en-US" dirty="0"/>
              <a:t>Most flows are short flows.</a:t>
            </a:r>
          </a:p>
          <a:p>
            <a:pPr marL="285750" indent="-285750">
              <a:buFont typeface="Arial" panose="020B0604020202020204" pitchFamily="34" charset="0"/>
              <a:buChar char="•"/>
            </a:pPr>
            <a:r>
              <a:rPr lang="en-US" dirty="0"/>
              <a:t>Most bytes (traffic) come from long flows. Long flows are more impactful.</a:t>
            </a:r>
          </a:p>
        </p:txBody>
      </p:sp>
      <p:sp>
        <p:nvSpPr>
          <p:cNvPr id="12" name="Rectangle: Rounded Corners 11">
            <a:extLst>
              <a:ext uri="{FF2B5EF4-FFF2-40B4-BE49-F238E27FC236}">
                <a16:creationId xmlns:a16="http://schemas.microsoft.com/office/drawing/2014/main" id="{6F6B452C-264C-4DB3-A362-B6712D78F1DE}"/>
              </a:ext>
            </a:extLst>
          </p:cNvPr>
          <p:cNvSpPr/>
          <p:nvPr/>
        </p:nvSpPr>
        <p:spPr>
          <a:xfrm>
            <a:off x="9379224" y="1944524"/>
            <a:ext cx="1828800" cy="1353378"/>
          </a:xfrm>
          <a:prstGeom prst="roundRect">
            <a:avLst/>
          </a:prstGeom>
          <a:noFill/>
          <a:ln w="28575">
            <a:solidFill>
              <a:srgbClr val="0000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C6D941FC-BFE5-4F76-B5F6-67410E9C8E53}"/>
              </a:ext>
            </a:extLst>
          </p:cNvPr>
          <p:cNvSpPr/>
          <p:nvPr/>
        </p:nvSpPr>
        <p:spPr>
          <a:xfrm>
            <a:off x="7921906" y="3461752"/>
            <a:ext cx="526774" cy="465623"/>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FA48AF9B-02F6-40BA-BD5F-62872F7FA1C6}"/>
              </a:ext>
            </a:extLst>
          </p:cNvPr>
          <p:cNvSpPr/>
          <p:nvPr/>
        </p:nvSpPr>
        <p:spPr>
          <a:xfrm>
            <a:off x="9909732" y="3434303"/>
            <a:ext cx="526774" cy="774732"/>
          </a:xfrm>
          <a:prstGeom prst="downArrow">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44C3018-3729-441B-82AA-33CE26EF00FA}"/>
              </a:ext>
            </a:extLst>
          </p:cNvPr>
          <p:cNvSpPr/>
          <p:nvPr/>
        </p:nvSpPr>
        <p:spPr>
          <a:xfrm>
            <a:off x="980482" y="1227054"/>
            <a:ext cx="7713854" cy="246221"/>
          </a:xfrm>
          <a:prstGeom prst="rect">
            <a:avLst/>
          </a:prstGeom>
        </p:spPr>
        <p:txBody>
          <a:bodyPr wrap="square">
            <a:spAutoFit/>
          </a:bodyPr>
          <a:lstStyle/>
          <a:p>
            <a:r>
              <a:rPr lang="en-US" sz="1000" dirty="0">
                <a:solidFill>
                  <a:srgbClr val="222222"/>
                </a:solidFill>
                <a:latin typeface="Arial" panose="020B0604020202020204" pitchFamily="34" charset="0"/>
              </a:rPr>
              <a:t>* Alizadeh, Mohammad, et al. "Data center </a:t>
            </a:r>
            <a:r>
              <a:rPr lang="en-US" sz="1000" dirty="0" err="1">
                <a:solidFill>
                  <a:srgbClr val="222222"/>
                </a:solidFill>
                <a:latin typeface="Arial" panose="020B0604020202020204" pitchFamily="34" charset="0"/>
              </a:rPr>
              <a:t>tcp</a:t>
            </a:r>
            <a:r>
              <a:rPr lang="en-US" sz="1000" dirty="0">
                <a:solidFill>
                  <a:srgbClr val="222222"/>
                </a:solidFill>
                <a:latin typeface="Arial" panose="020B0604020202020204" pitchFamily="34" charset="0"/>
              </a:rPr>
              <a:t> (</a:t>
            </a:r>
            <a:r>
              <a:rPr lang="en-US" sz="1000" dirty="0" err="1">
                <a:solidFill>
                  <a:srgbClr val="222222"/>
                </a:solidFill>
                <a:latin typeface="Arial" panose="020B0604020202020204" pitchFamily="34" charset="0"/>
              </a:rPr>
              <a:t>dctcp</a:t>
            </a:r>
            <a:r>
              <a:rPr lang="en-US" sz="1000" dirty="0">
                <a:solidFill>
                  <a:srgbClr val="222222"/>
                </a:solidFill>
                <a:latin typeface="Arial" panose="020B0604020202020204" pitchFamily="34" charset="0"/>
              </a:rPr>
              <a:t>)." </a:t>
            </a:r>
            <a:r>
              <a:rPr lang="en-US" sz="1000" i="1" dirty="0">
                <a:solidFill>
                  <a:srgbClr val="222222"/>
                </a:solidFill>
                <a:latin typeface="Arial" panose="020B0604020202020204" pitchFamily="34" charset="0"/>
              </a:rPr>
              <a:t>ACM SIGCOMM computer communication review</a:t>
            </a:r>
            <a:r>
              <a:rPr lang="en-US" sz="1000" dirty="0">
                <a:solidFill>
                  <a:srgbClr val="222222"/>
                </a:solidFill>
                <a:latin typeface="Arial" panose="020B0604020202020204" pitchFamily="34" charset="0"/>
              </a:rPr>
              <a:t>. Vol. 40. No. 4. ACM, 2010.</a:t>
            </a:r>
            <a:endParaRPr lang="en-US" sz="1000" dirty="0"/>
          </a:p>
        </p:txBody>
      </p:sp>
      <p:sp>
        <p:nvSpPr>
          <p:cNvPr id="19" name="Rectangle 18">
            <a:extLst>
              <a:ext uri="{FF2B5EF4-FFF2-40B4-BE49-F238E27FC236}">
                <a16:creationId xmlns:a16="http://schemas.microsoft.com/office/drawing/2014/main" id="{44E0C0AE-B029-4449-952A-D9CC4B97992C}"/>
              </a:ext>
            </a:extLst>
          </p:cNvPr>
          <p:cNvSpPr/>
          <p:nvPr/>
        </p:nvSpPr>
        <p:spPr>
          <a:xfrm>
            <a:off x="595532" y="5259989"/>
            <a:ext cx="11000935" cy="56271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a:t>Key Idea: handle short flows locally at the end-hosts; process long flows centrally.</a:t>
            </a:r>
            <a:endParaRPr lang="en-US" sz="3200" b="1" dirty="0"/>
          </a:p>
        </p:txBody>
      </p:sp>
    </p:spTree>
    <p:extLst>
      <p:ext uri="{BB962C8B-B14F-4D97-AF65-F5344CB8AC3E}">
        <p14:creationId xmlns:p14="http://schemas.microsoft.com/office/powerpoint/2010/main" val="122455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12" grpId="0" animBg="1"/>
      <p:bldP spid="15" grpId="0" animBg="1"/>
      <p:bldP spid="16"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56118"/>
            <a:ext cx="8382001" cy="591014"/>
          </a:xfrm>
        </p:spPr>
        <p:txBody>
          <a:bodyPr>
            <a:normAutofit/>
          </a:bodyPr>
          <a:lstStyle/>
          <a:p>
            <a:r>
              <a:rPr lang="en-US" dirty="0"/>
              <a:t>How to Sperate Short &amp; Long Flows at End-hosts? </a:t>
            </a:r>
          </a:p>
        </p:txBody>
      </p:sp>
      <p:sp>
        <p:nvSpPr>
          <p:cNvPr id="3" name="Content Placeholder 2"/>
          <p:cNvSpPr>
            <a:spLocks noGrp="1"/>
          </p:cNvSpPr>
          <p:nvPr>
            <p:ph idx="1"/>
          </p:nvPr>
        </p:nvSpPr>
        <p:spPr>
          <a:xfrm>
            <a:off x="838200" y="923827"/>
            <a:ext cx="10515600" cy="1640516"/>
          </a:xfrm>
        </p:spPr>
        <p:txBody>
          <a:bodyPr anchor="t">
            <a:noAutofit/>
          </a:bodyPr>
          <a:lstStyle/>
          <a:p>
            <a:r>
              <a:rPr lang="en-US" dirty="0"/>
              <a:t>PIAS approximates SJF without knowing flow size</a:t>
            </a:r>
          </a:p>
          <a:p>
            <a:pPr lvl="1"/>
            <a:r>
              <a:rPr lang="en-US" dirty="0"/>
              <a:t>On a single link, FCT can be minimized with Shortest-Job-First (SJF)</a:t>
            </a:r>
          </a:p>
          <a:p>
            <a:pPr lvl="1"/>
            <a:r>
              <a:rPr lang="en-US" dirty="0"/>
              <a:t>Approx. with Multi-level feedback queue (MLFQ)</a:t>
            </a:r>
          </a:p>
          <a:p>
            <a:pPr lvl="2"/>
            <a:r>
              <a:rPr lang="en-US" dirty="0"/>
              <a:t>An OS process scheduling mechanism: </a:t>
            </a:r>
            <a:r>
              <a:rPr lang="en-US" dirty="0" err="1"/>
              <a:t>a.k.a</a:t>
            </a:r>
            <a:r>
              <a:rPr lang="en-US" dirty="0"/>
              <a:t> Foreground/Background Scheduling.</a:t>
            </a:r>
          </a:p>
          <a:p>
            <a:pPr marL="0" indent="0">
              <a:buNone/>
            </a:pPr>
            <a:endParaRPr lang="en-US" dirty="0"/>
          </a:p>
        </p:txBody>
      </p:sp>
      <p:graphicFrame>
        <p:nvGraphicFramePr>
          <p:cNvPr id="21" name="Diagram 20"/>
          <p:cNvGraphicFramePr/>
          <p:nvPr>
            <p:extLst>
              <p:ext uri="{D42A27DB-BD31-4B8C-83A1-F6EECF244321}">
                <p14:modId xmlns:p14="http://schemas.microsoft.com/office/powerpoint/2010/main" val="927703116"/>
              </p:ext>
            </p:extLst>
          </p:nvPr>
        </p:nvGraphicFramePr>
        <p:xfrm>
          <a:off x="412750" y="2743730"/>
          <a:ext cx="8128000" cy="3433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22" name="Rectangle 21"/>
              <p:cNvSpPr/>
              <p:nvPr/>
            </p:nvSpPr>
            <p:spPr>
              <a:xfrm>
                <a:off x="3771899" y="2858715"/>
                <a:ext cx="7728166"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Send packets tagged with the highest priority until</a:t>
                </a:r>
                <a14:m>
                  <m:oMath xmlns:m="http://schemas.openxmlformats.org/officeDocument/2006/math">
                    <m:r>
                      <a:rPr kumimoji="0" lang="en-US" sz="1800" b="0" i="1" u="none" strike="noStrike" kern="0" cap="none" spc="0" normalizeH="0" baseline="0" noProof="0">
                        <a:ln>
                          <a:noFill/>
                        </a:ln>
                        <a:solidFill>
                          <a:sysClr val="windowText" lastClr="000000"/>
                        </a:solidFill>
                        <a:effectLst/>
                        <a:uLnTx/>
                        <a:uFillTx/>
                        <a:latin typeface="Cambria Math" panose="02040503050406030204" pitchFamily="18" charset="0"/>
                      </a:rPr>
                      <m:t> </m:t>
                    </m:r>
                    <m:sSub>
                      <m:sSubPr>
                        <m:ctrlPr>
                          <a:rPr kumimoji="0" lang="en-US" sz="1800"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m:rPr>
                            <m:sty m:val="p"/>
                          </m:rPr>
                          <a:rPr kumimoji="0" lang="el-GR" sz="1800" b="0" i="1" u="none" strike="noStrike" kern="0" cap="none" spc="0" normalizeH="0" baseline="0" noProof="0">
                            <a:ln>
                              <a:noFill/>
                            </a:ln>
                            <a:solidFill>
                              <a:sysClr val="windowText" lastClr="000000"/>
                            </a:solidFill>
                            <a:effectLst/>
                            <a:uLnTx/>
                            <a:uFillTx/>
                            <a:latin typeface="Cambria Math" panose="02040503050406030204" pitchFamily="18" charset="0"/>
                          </a:rPr>
                          <m:t>α</m:t>
                        </m:r>
                      </m:e>
                      <m:sub>
                        <m:r>
                          <a:rPr kumimoji="0" lang="en-US" sz="1800" b="0" i="1" u="none" strike="noStrike" kern="0" cap="none" spc="0" normalizeH="0" baseline="0" noProof="0">
                            <a:ln>
                              <a:noFill/>
                            </a:ln>
                            <a:solidFill>
                              <a:sysClr val="windowText" lastClr="000000"/>
                            </a:solidFill>
                            <a:effectLst/>
                            <a:uLnTx/>
                            <a:uFillTx/>
                            <a:latin typeface="Cambria Math" panose="02040503050406030204" pitchFamily="18" charset="0"/>
                          </a:rPr>
                          <m:t>1</m:t>
                        </m:r>
                      </m:sub>
                    </m:sSub>
                    <m:r>
                      <a:rPr kumimoji="0" lang="en-US" sz="1800" b="0" i="1" u="none" strike="noStrike" kern="0" cap="none" spc="0" normalizeH="0" baseline="0" noProof="0">
                        <a:ln>
                          <a:noFill/>
                        </a:ln>
                        <a:solidFill>
                          <a:sysClr val="windowText" lastClr="000000"/>
                        </a:solidFill>
                        <a:effectLst/>
                        <a:uLnTx/>
                        <a:uFillTx/>
                        <a:latin typeface="Cambria Math" panose="02040503050406030204" pitchFamily="18" charset="0"/>
                      </a:rPr>
                      <m:t> </m:t>
                    </m:r>
                  </m:oMath>
                </a14:m>
                <a:r>
                  <a:rPr kumimoji="0" lang="en-US" sz="1800" b="0" i="0" u="none" strike="noStrike" kern="0" cap="none" spc="0" normalizeH="0" baseline="0" noProof="0" dirty="0">
                    <a:ln>
                      <a:noFill/>
                    </a:ln>
                    <a:solidFill>
                      <a:sysClr val="windowText" lastClr="000000"/>
                    </a:solidFill>
                    <a:effectLst/>
                    <a:uLnTx/>
                    <a:uFillTx/>
                  </a:rPr>
                  <a:t>bytes sent.</a:t>
                </a:r>
              </a:p>
            </p:txBody>
          </p:sp>
        </mc:Choice>
        <mc:Fallback xmlns="">
          <p:sp>
            <p:nvSpPr>
              <p:cNvPr id="22" name="Rectangle 21"/>
              <p:cNvSpPr>
                <a:spLocks noRot="1" noChangeAspect="1" noMove="1" noResize="1" noEditPoints="1" noAdjustHandles="1" noChangeArrowheads="1" noChangeShapeType="1" noTextEdit="1"/>
              </p:cNvSpPr>
              <p:nvPr/>
            </p:nvSpPr>
            <p:spPr>
              <a:xfrm>
                <a:off x="3771899" y="2858715"/>
                <a:ext cx="7728166" cy="369332"/>
              </a:xfrm>
              <a:prstGeom prst="rect">
                <a:avLst/>
              </a:prstGeom>
              <a:blipFill rotWithShape="0">
                <a:blip r:embed="rId8"/>
                <a:stretch>
                  <a:fillRect l="-710" t="-93443" b="-1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4743449" y="3853175"/>
                <a:ext cx="7307524"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Send packets tagged with 2</a:t>
                </a:r>
                <a:r>
                  <a:rPr kumimoji="0" lang="en-US" sz="1800" b="0" i="0" u="none" strike="noStrike" kern="0" cap="none" spc="0" normalizeH="0" baseline="30000" noProof="0" dirty="0">
                    <a:ln>
                      <a:noFill/>
                    </a:ln>
                    <a:solidFill>
                      <a:sysClr val="windowText" lastClr="000000"/>
                    </a:solidFill>
                    <a:effectLst/>
                    <a:uLnTx/>
                    <a:uFillTx/>
                  </a:rPr>
                  <a:t>nd</a:t>
                </a:r>
                <a:r>
                  <a:rPr kumimoji="0" lang="en-US" sz="1800" b="0" i="0" u="none" strike="noStrike" kern="0" cap="none" spc="0" normalizeH="0" baseline="0" noProof="0" dirty="0">
                    <a:ln>
                      <a:noFill/>
                    </a:ln>
                    <a:solidFill>
                      <a:sysClr val="windowText" lastClr="000000"/>
                    </a:solidFill>
                    <a:effectLst/>
                    <a:uLnTx/>
                    <a:uFillTx/>
                  </a:rPr>
                  <a:t> highest priority until</a:t>
                </a:r>
                <a14:m>
                  <m:oMath xmlns:m="http://schemas.openxmlformats.org/officeDocument/2006/math">
                    <m:r>
                      <a:rPr kumimoji="0" lang="en-US" sz="1800" b="0" i="1" u="none" strike="noStrike" kern="0" cap="none" spc="0" normalizeH="0" baseline="0" noProof="0">
                        <a:ln>
                          <a:noFill/>
                        </a:ln>
                        <a:solidFill>
                          <a:sysClr val="windowText" lastClr="000000"/>
                        </a:solidFill>
                        <a:effectLst/>
                        <a:uLnTx/>
                        <a:uFillTx/>
                        <a:latin typeface="Cambria Math" panose="02040503050406030204" pitchFamily="18" charset="0"/>
                      </a:rPr>
                      <m:t> </m:t>
                    </m:r>
                    <m:sSub>
                      <m:sSubPr>
                        <m:ctrlPr>
                          <a:rPr kumimoji="0" lang="en-US" sz="1800" b="0" i="1" u="none" strike="noStrike" kern="0" cap="none" spc="0" normalizeH="0" baseline="0" noProof="0">
                            <a:ln>
                              <a:noFill/>
                            </a:ln>
                            <a:solidFill>
                              <a:sysClr val="windowText" lastClr="000000"/>
                            </a:solidFill>
                            <a:effectLst/>
                            <a:uLnTx/>
                            <a:uFillTx/>
                            <a:latin typeface="Cambria Math" panose="02040503050406030204" pitchFamily="18" charset="0"/>
                          </a:rPr>
                        </m:ctrlPr>
                      </m:sSubPr>
                      <m:e>
                        <m:r>
                          <m:rPr>
                            <m:sty m:val="p"/>
                          </m:rPr>
                          <a:rPr kumimoji="0" lang="el-GR" sz="1800" b="0" i="1" u="none" strike="noStrike" kern="0" cap="none" spc="0" normalizeH="0" baseline="0" noProof="0">
                            <a:ln>
                              <a:noFill/>
                            </a:ln>
                            <a:solidFill>
                              <a:sysClr val="windowText" lastClr="000000"/>
                            </a:solidFill>
                            <a:effectLst/>
                            <a:uLnTx/>
                            <a:uFillTx/>
                            <a:latin typeface="Cambria Math" panose="02040503050406030204" pitchFamily="18" charset="0"/>
                          </a:rPr>
                          <m:t>α</m:t>
                        </m:r>
                      </m:e>
                      <m:sub>
                        <m:r>
                          <a:rPr kumimoji="0" lang="en-US" sz="1800" b="0" i="1" u="none" strike="noStrike" kern="0" cap="none" spc="0" normalizeH="0" baseline="0" noProof="0" smtClean="0">
                            <a:ln>
                              <a:noFill/>
                            </a:ln>
                            <a:solidFill>
                              <a:sysClr val="windowText" lastClr="000000"/>
                            </a:solidFill>
                            <a:effectLst/>
                            <a:uLnTx/>
                            <a:uFillTx/>
                            <a:latin typeface="Cambria Math" panose="02040503050406030204" pitchFamily="18" charset="0"/>
                          </a:rPr>
                          <m:t>2</m:t>
                        </m:r>
                      </m:sub>
                    </m:sSub>
                    <m:r>
                      <a:rPr kumimoji="0" lang="en-US" sz="1800" b="0" i="1" u="none" strike="noStrike" kern="0" cap="none" spc="0" normalizeH="0" baseline="0" noProof="0">
                        <a:ln>
                          <a:noFill/>
                        </a:ln>
                        <a:solidFill>
                          <a:sysClr val="windowText" lastClr="000000"/>
                        </a:solidFill>
                        <a:effectLst/>
                        <a:uLnTx/>
                        <a:uFillTx/>
                        <a:latin typeface="Cambria Math" panose="02040503050406030204" pitchFamily="18" charset="0"/>
                      </a:rPr>
                      <m:t> </m:t>
                    </m:r>
                  </m:oMath>
                </a14:m>
                <a:r>
                  <a:rPr kumimoji="0" lang="en-US" sz="1800" b="0" i="0" u="none" strike="noStrike" kern="0" cap="none" spc="0" normalizeH="0" baseline="0" noProof="0" dirty="0">
                    <a:ln>
                      <a:noFill/>
                    </a:ln>
                    <a:solidFill>
                      <a:sysClr val="windowText" lastClr="000000"/>
                    </a:solidFill>
                    <a:effectLst/>
                    <a:uLnTx/>
                    <a:uFillTx/>
                  </a:rPr>
                  <a:t>bytes sent.</a:t>
                </a:r>
              </a:p>
            </p:txBody>
          </p:sp>
        </mc:Choice>
        <mc:Fallback xmlns="">
          <p:sp>
            <p:nvSpPr>
              <p:cNvPr id="23" name="Rectangle 22"/>
              <p:cNvSpPr>
                <a:spLocks noRot="1" noChangeAspect="1" noMove="1" noResize="1" noEditPoints="1" noAdjustHandles="1" noChangeArrowheads="1" noChangeShapeType="1" noTextEdit="1"/>
              </p:cNvSpPr>
              <p:nvPr/>
            </p:nvSpPr>
            <p:spPr>
              <a:xfrm>
                <a:off x="4743449" y="3853175"/>
                <a:ext cx="7307524" cy="369332"/>
              </a:xfrm>
              <a:prstGeom prst="rect">
                <a:avLst/>
              </a:prstGeom>
              <a:blipFill rotWithShape="0">
                <a:blip r:embed="rId9"/>
                <a:stretch>
                  <a:fillRect l="-667" t="-93443" b="-122951"/>
                </a:stretch>
              </a:blipFill>
            </p:spPr>
            <p:txBody>
              <a:bodyPr/>
              <a:lstStyle/>
              <a:p>
                <a:r>
                  <a:rPr lang="en-US">
                    <a:noFill/>
                  </a:rPr>
                  <a:t> </a:t>
                </a:r>
              </a:p>
            </p:txBody>
          </p:sp>
        </mc:Fallback>
      </mc:AlternateContent>
      <p:sp>
        <p:nvSpPr>
          <p:cNvPr id="24" name="Rectangle 23"/>
          <p:cNvSpPr/>
          <p:nvPr/>
        </p:nvSpPr>
        <p:spPr>
          <a:xfrm>
            <a:off x="6500812" y="5677429"/>
            <a:ext cx="5278438"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Send packets tagged with the lowest priority.</a:t>
            </a:r>
          </a:p>
        </p:txBody>
      </p:sp>
      <p:sp>
        <p:nvSpPr>
          <p:cNvPr id="25" name="Right Arrow 24"/>
          <p:cNvSpPr/>
          <p:nvPr/>
        </p:nvSpPr>
        <p:spPr>
          <a:xfrm>
            <a:off x="1763712" y="2858715"/>
            <a:ext cx="657225" cy="440575"/>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TextBox 25"/>
          <p:cNvSpPr txBox="1"/>
          <p:nvPr/>
        </p:nvSpPr>
        <p:spPr>
          <a:xfrm>
            <a:off x="900328" y="2860612"/>
            <a:ext cx="71711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Flows</a:t>
            </a:r>
          </a:p>
        </p:txBody>
      </p:sp>
      <p:sp>
        <p:nvSpPr>
          <p:cNvPr id="5" name="Rectangle 4"/>
          <p:cNvSpPr/>
          <p:nvPr/>
        </p:nvSpPr>
        <p:spPr>
          <a:xfrm>
            <a:off x="-610291" y="2843601"/>
            <a:ext cx="319314" cy="6101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11"/>
          <p:cNvSpPr/>
          <p:nvPr/>
        </p:nvSpPr>
        <p:spPr>
          <a:xfrm>
            <a:off x="-1453243" y="2843601"/>
            <a:ext cx="768567" cy="6101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A34D927-4047-46C3-9780-DB56E4F5BB7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Date Placeholder 6"/>
          <p:cNvSpPr>
            <a:spLocks noGrp="1"/>
          </p:cNvSpPr>
          <p:nvPr>
            <p:ph type="dt" sz="half" idx="10"/>
          </p:nvPr>
        </p:nvSpPr>
        <p:spPr/>
        <p:txBody>
          <a:bodyPr/>
          <a:lstStyle/>
          <a:p>
            <a:fld id="{DECDC7D3-5DE5-41AB-96E1-81E3103F10CE}" type="datetime1">
              <a:rPr lang="en-HK" smtClean="0"/>
              <a:t>5/8/2018</a:t>
            </a:fld>
            <a:endParaRPr lang="en-US" dirty="0"/>
          </a:p>
        </p:txBody>
      </p:sp>
      <p:sp>
        <p:nvSpPr>
          <p:cNvPr id="4" name="TextBox 3">
            <a:extLst>
              <a:ext uri="{FF2B5EF4-FFF2-40B4-BE49-F238E27FC236}">
                <a16:creationId xmlns:a16="http://schemas.microsoft.com/office/drawing/2014/main" id="{34583002-18C5-2A4D-A091-1CEA7253B043}"/>
              </a:ext>
            </a:extLst>
          </p:cNvPr>
          <p:cNvSpPr txBox="1"/>
          <p:nvPr/>
        </p:nvSpPr>
        <p:spPr>
          <a:xfrm>
            <a:off x="838200" y="5807631"/>
            <a:ext cx="3634328" cy="369332"/>
          </a:xfrm>
          <a:prstGeom prst="rect">
            <a:avLst/>
          </a:prstGeom>
          <a:noFill/>
        </p:spPr>
        <p:txBody>
          <a:bodyPr wrap="none" rtlCol="0">
            <a:spAutoFit/>
          </a:bodyPr>
          <a:lstStyle/>
          <a:p>
            <a:r>
              <a:rPr lang="en-US" i="1" dirty="0"/>
              <a:t>Flow-level movement on MLFQ</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4433493-6F11-1E41-AB7F-1ACC3BEE48EE}"/>
                  </a:ext>
                </a:extLst>
              </p:cNvPr>
              <p:cNvSpPr txBox="1"/>
              <p:nvPr/>
            </p:nvSpPr>
            <p:spPr>
              <a:xfrm>
                <a:off x="900328" y="4521949"/>
                <a:ext cx="1935320" cy="369332"/>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t>Thresholds</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𝛼</m:t>
                    </m:r>
                    <m:r>
                      <a:rPr lang="en-US" b="0" i="1" smtClean="0">
                        <a:latin typeface="Cambria Math" panose="02040503050406030204" pitchFamily="18" charset="0"/>
                      </a:rPr>
                      <m:t>}</m:t>
                    </m:r>
                  </m:oMath>
                </a14:m>
                <a:r>
                  <a:rPr lang="en-US" dirty="0"/>
                  <a:t> ?</a:t>
                </a:r>
              </a:p>
            </p:txBody>
          </p:sp>
        </mc:Choice>
        <mc:Fallback xmlns="">
          <p:sp>
            <p:nvSpPr>
              <p:cNvPr id="8" name="TextBox 7">
                <a:extLst>
                  <a:ext uri="{FF2B5EF4-FFF2-40B4-BE49-F238E27FC236}">
                    <a16:creationId xmlns:a16="http://schemas.microsoft.com/office/drawing/2014/main" id="{04433493-6F11-1E41-AB7F-1ACC3BEE48EE}"/>
                  </a:ext>
                </a:extLst>
              </p:cNvPr>
              <p:cNvSpPr txBox="1">
                <a:spLocks noRot="1" noChangeAspect="1" noMove="1" noResize="1" noEditPoints="1" noAdjustHandles="1" noChangeArrowheads="1" noChangeShapeType="1" noTextEdit="1"/>
              </p:cNvSpPr>
              <p:nvPr/>
            </p:nvSpPr>
            <p:spPr>
              <a:xfrm>
                <a:off x="900328" y="4521949"/>
                <a:ext cx="1935320" cy="369332"/>
              </a:xfrm>
              <a:prstGeom prst="rect">
                <a:avLst/>
              </a:prstGeom>
              <a:blipFill>
                <a:blip r:embed="rId10"/>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AA810FB4-4729-744B-AE98-59434D2D2822}"/>
                  </a:ext>
                </a:extLst>
              </p:cNvPr>
              <p:cNvSpPr/>
              <p:nvPr/>
            </p:nvSpPr>
            <p:spPr>
              <a:xfrm>
                <a:off x="902119" y="4876756"/>
                <a:ext cx="1931739" cy="75148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smtClean="0">
                              <a:solidFill>
                                <a:schemeClr val="bg1"/>
                              </a:solidFill>
                              <a:latin typeface="Cambria Math" panose="02040503050406030204" pitchFamily="18" charset="0"/>
                            </a:rPr>
                          </m:ctrlPr>
                        </m:funcPr>
                        <m:fName>
                          <m:limLow>
                            <m:limLowPr>
                              <m:ctrlPr>
                                <a:rPr lang="en-US" i="1">
                                  <a:solidFill>
                                    <a:schemeClr val="bg1"/>
                                  </a:solidFill>
                                  <a:latin typeface="Cambria Math" panose="02040503050406030204" pitchFamily="18" charset="0"/>
                                </a:rPr>
                              </m:ctrlPr>
                            </m:limLowPr>
                            <m:e>
                              <m:r>
                                <m:rPr>
                                  <m:sty m:val="p"/>
                                </m:rPr>
                                <a:rPr lang="en-US" i="0">
                                  <a:solidFill>
                                    <a:schemeClr val="bg1"/>
                                  </a:solidFill>
                                  <a:latin typeface="Cambria Math" panose="02040503050406030204" pitchFamily="18" charset="0"/>
                                </a:rPr>
                                <m:t>min</m:t>
                              </m:r>
                            </m:e>
                            <m:lim>
                              <m:r>
                                <a:rPr lang="en-US" i="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m:rPr>
                                      <m:sty m:val="p"/>
                                    </m:rPr>
                                    <a:rPr lang="en-US" i="0">
                                      <a:solidFill>
                                        <a:schemeClr val="bg1"/>
                                      </a:solidFill>
                                      <a:latin typeface="Cambria Math" panose="02040503050406030204" pitchFamily="18" charset="0"/>
                                    </a:rPr>
                                    <m:t>θ</m:t>
                                  </m:r>
                                </m:e>
                                <m:sub>
                                  <m:r>
                                    <m:rPr>
                                      <m:sty m:val="p"/>
                                    </m:rPr>
                                    <a:rPr lang="en-US" i="0">
                                      <a:solidFill>
                                        <a:schemeClr val="bg1"/>
                                      </a:solidFill>
                                      <a:latin typeface="Cambria Math" panose="02040503050406030204" pitchFamily="18" charset="0"/>
                                    </a:rPr>
                                    <m:t>i</m:t>
                                  </m:r>
                                </m:sub>
                              </m:sSub>
                              <m:r>
                                <a:rPr lang="en-US" i="0">
                                  <a:solidFill>
                                    <a:schemeClr val="bg1"/>
                                  </a:solidFill>
                                  <a:latin typeface="Cambria Math" panose="02040503050406030204" pitchFamily="18" charset="0"/>
                                </a:rPr>
                                <m:t>}</m:t>
                              </m:r>
                            </m:lim>
                          </m:limLow>
                        </m:fName>
                        <m:e>
                          <m:sSubSup>
                            <m:sSubSupPr>
                              <m:ctrlPr>
                                <a:rPr lang="en-US" i="1">
                                  <a:solidFill>
                                    <a:schemeClr val="bg1"/>
                                  </a:solidFill>
                                  <a:latin typeface="Cambria Math" panose="02040503050406030204" pitchFamily="18" charset="0"/>
                                </a:rPr>
                              </m:ctrlPr>
                            </m:sSubSupPr>
                            <m:e>
                              <m:r>
                                <m:rPr>
                                  <m:sty m:val="p"/>
                                </m:rPr>
                                <a:rPr lang="en-US" i="0">
                                  <a:solidFill>
                                    <a:schemeClr val="bg1"/>
                                  </a:solidFill>
                                  <a:latin typeface="Cambria Math" panose="02040503050406030204" pitchFamily="18" charset="0"/>
                                </a:rPr>
                                <m:t>Σ</m:t>
                              </m:r>
                            </m:e>
                            <m:sub>
                              <m:r>
                                <m:rPr>
                                  <m:sty m:val="p"/>
                                </m:rPr>
                                <a:rPr lang="en-US" i="0">
                                  <a:solidFill>
                                    <a:schemeClr val="bg1"/>
                                  </a:solidFill>
                                  <a:latin typeface="Cambria Math" panose="02040503050406030204" pitchFamily="18" charset="0"/>
                                </a:rPr>
                                <m:t>l</m:t>
                              </m:r>
                              <m:r>
                                <a:rPr lang="en-US" i="0">
                                  <a:solidFill>
                                    <a:schemeClr val="bg1"/>
                                  </a:solidFill>
                                  <a:latin typeface="Cambria Math" panose="02040503050406030204" pitchFamily="18" charset="0"/>
                                </a:rPr>
                                <m:t>=1</m:t>
                              </m:r>
                            </m:sub>
                            <m:sup>
                              <m:r>
                                <m:rPr>
                                  <m:sty m:val="p"/>
                                </m:rPr>
                                <a:rPr lang="en-US" i="0">
                                  <a:solidFill>
                                    <a:schemeClr val="bg1"/>
                                  </a:solidFill>
                                  <a:latin typeface="Cambria Math" panose="02040503050406030204" pitchFamily="18" charset="0"/>
                                </a:rPr>
                                <m:t>K</m:t>
                              </m:r>
                            </m:sup>
                          </m:sSubSup>
                          <m:sSub>
                            <m:sSubPr>
                              <m:ctrlPr>
                                <a:rPr lang="en-US" i="1">
                                  <a:solidFill>
                                    <a:schemeClr val="bg1"/>
                                  </a:solidFill>
                                  <a:latin typeface="Cambria Math" panose="02040503050406030204" pitchFamily="18" charset="0"/>
                                </a:rPr>
                              </m:ctrlPr>
                            </m:sSubPr>
                            <m:e>
                              <m:r>
                                <m:rPr>
                                  <m:sty m:val="p"/>
                                </m:rPr>
                                <a:rPr lang="en-US" i="0">
                                  <a:solidFill>
                                    <a:schemeClr val="bg1"/>
                                  </a:solidFill>
                                  <a:latin typeface="Cambria Math" panose="02040503050406030204" pitchFamily="18" charset="0"/>
                                </a:rPr>
                                <m:t>θ</m:t>
                              </m:r>
                            </m:e>
                            <m:sub>
                              <m:r>
                                <m:rPr>
                                  <m:sty m:val="p"/>
                                </m:rPr>
                                <a:rPr lang="en-US" i="0">
                                  <a:solidFill>
                                    <a:schemeClr val="bg1"/>
                                  </a:solidFill>
                                  <a:latin typeface="Cambria Math" panose="02040503050406030204" pitchFamily="18" charset="0"/>
                                </a:rPr>
                                <m:t>l</m:t>
                              </m:r>
                            </m:sub>
                          </m:sSub>
                          <m:sSubSup>
                            <m:sSubSupPr>
                              <m:ctrlPr>
                                <a:rPr lang="en-US" i="1">
                                  <a:solidFill>
                                    <a:schemeClr val="bg1"/>
                                  </a:solidFill>
                                  <a:latin typeface="Cambria Math" panose="02040503050406030204" pitchFamily="18" charset="0"/>
                                </a:rPr>
                              </m:ctrlPr>
                            </m:sSubSupPr>
                            <m:e>
                              <m:r>
                                <m:rPr>
                                  <m:sty m:val="p"/>
                                </m:rPr>
                                <a:rPr lang="en-US" i="0">
                                  <a:solidFill>
                                    <a:schemeClr val="bg1"/>
                                  </a:solidFill>
                                  <a:latin typeface="Cambria Math" panose="02040503050406030204" pitchFamily="18" charset="0"/>
                                </a:rPr>
                                <m:t>Σ</m:t>
                              </m:r>
                            </m:e>
                            <m:sub>
                              <m:r>
                                <m:rPr>
                                  <m:sty m:val="p"/>
                                </m:rPr>
                                <a:rPr lang="en-US" i="0">
                                  <a:solidFill>
                                    <a:schemeClr val="bg1"/>
                                  </a:solidFill>
                                  <a:latin typeface="Cambria Math" panose="02040503050406030204" pitchFamily="18" charset="0"/>
                                </a:rPr>
                                <m:t>m</m:t>
                              </m:r>
                              <m:r>
                                <a:rPr lang="en-US" i="0">
                                  <a:solidFill>
                                    <a:schemeClr val="bg1"/>
                                  </a:solidFill>
                                  <a:latin typeface="Cambria Math" panose="02040503050406030204" pitchFamily="18" charset="0"/>
                                </a:rPr>
                                <m:t>=1</m:t>
                              </m:r>
                            </m:sub>
                            <m:sup>
                              <m:r>
                                <m:rPr>
                                  <m:sty m:val="p"/>
                                </m:rPr>
                                <a:rPr lang="en-US" i="0">
                                  <a:solidFill>
                                    <a:schemeClr val="bg1"/>
                                  </a:solidFill>
                                  <a:latin typeface="Cambria Math" panose="02040503050406030204" pitchFamily="18" charset="0"/>
                                </a:rPr>
                                <m:t>l</m:t>
                              </m:r>
                            </m:sup>
                          </m:sSubSup>
                        </m:e>
                      </m:func>
                      <m:sSub>
                        <m:sSubPr>
                          <m:ctrlPr>
                            <a:rPr lang="en-US" i="1">
                              <a:solidFill>
                                <a:schemeClr val="bg1"/>
                              </a:solidFill>
                              <a:latin typeface="Cambria Math" panose="02040503050406030204" pitchFamily="18" charset="0"/>
                            </a:rPr>
                          </m:ctrlPr>
                        </m:sSubPr>
                        <m:e>
                          <m:r>
                            <m:rPr>
                              <m:sty m:val="p"/>
                            </m:rPr>
                            <a:rPr lang="en-US" i="0">
                              <a:solidFill>
                                <a:schemeClr val="bg1"/>
                              </a:solidFill>
                              <a:latin typeface="Cambria Math" panose="02040503050406030204" pitchFamily="18" charset="0"/>
                            </a:rPr>
                            <m:t>T</m:t>
                          </m:r>
                        </m:e>
                        <m:sub>
                          <m:r>
                            <m:rPr>
                              <m:sty m:val="p"/>
                            </m:rPr>
                            <a:rPr lang="en-US" i="0">
                              <a:solidFill>
                                <a:schemeClr val="bg1"/>
                              </a:solidFill>
                              <a:latin typeface="Cambria Math" panose="02040503050406030204" pitchFamily="18" charset="0"/>
                            </a:rPr>
                            <m:t>m</m:t>
                          </m:r>
                        </m:sub>
                      </m:sSub>
                    </m:oMath>
                  </m:oMathPara>
                </a14:m>
                <a:endParaRPr lang="en-US" dirty="0">
                  <a:solidFill>
                    <a:schemeClr val="bg1"/>
                  </a:solidFill>
                </a:endParaRPr>
              </a:p>
              <a:p>
                <a:pPr algn="ctr"/>
                <a:r>
                  <a:rPr lang="en-US" sz="1600" dirty="0">
                    <a:solidFill>
                      <a:schemeClr val="bg1"/>
                    </a:solidFill>
                  </a:rPr>
                  <a:t>Subject to:</a:t>
                </a:r>
                <a14:m>
                  <m:oMath xmlns:m="http://schemas.openxmlformats.org/officeDocument/2006/math">
                    <m:sSub>
                      <m:sSubPr>
                        <m:ctrlPr>
                          <a:rPr lang="en-US" sz="1600" i="1">
                            <a:solidFill>
                              <a:schemeClr val="bg1"/>
                            </a:solidFill>
                            <a:latin typeface="Cambria Math" panose="02040503050406030204" pitchFamily="18" charset="0"/>
                          </a:rPr>
                        </m:ctrlPr>
                      </m:sSubPr>
                      <m:e>
                        <m:r>
                          <a:rPr lang="en-US" sz="1600" i="0">
                            <a:solidFill>
                              <a:schemeClr val="bg1"/>
                            </a:solidFill>
                            <a:latin typeface="Cambria Math" panose="02040503050406030204" pitchFamily="18" charset="0"/>
                          </a:rPr>
                          <m:t> </m:t>
                        </m:r>
                        <m:r>
                          <m:rPr>
                            <m:sty m:val="p"/>
                          </m:rPr>
                          <a:rPr lang="en-US" sz="1600" i="0">
                            <a:solidFill>
                              <a:schemeClr val="bg1"/>
                            </a:solidFill>
                            <a:latin typeface="Cambria Math" panose="02040503050406030204" pitchFamily="18" charset="0"/>
                          </a:rPr>
                          <m:t>θ</m:t>
                        </m:r>
                      </m:e>
                      <m:sub>
                        <m:r>
                          <m:rPr>
                            <m:sty m:val="p"/>
                          </m:rPr>
                          <a:rPr lang="en-US" sz="1600" i="0">
                            <a:solidFill>
                              <a:schemeClr val="bg1"/>
                            </a:solidFill>
                            <a:latin typeface="Cambria Math" panose="02040503050406030204" pitchFamily="18" charset="0"/>
                          </a:rPr>
                          <m:t>i</m:t>
                        </m:r>
                      </m:sub>
                    </m:sSub>
                    <m:r>
                      <a:rPr lang="en-US" sz="1600" i="0">
                        <a:solidFill>
                          <a:schemeClr val="bg1"/>
                        </a:solidFill>
                        <a:latin typeface="Cambria Math" panose="02040503050406030204" pitchFamily="18" charset="0"/>
                      </a:rPr>
                      <m:t>&gt;</m:t>
                    </m:r>
                    <m:r>
                      <a:rPr lang="en-US" sz="1600" b="1" i="0">
                        <a:solidFill>
                          <a:schemeClr val="bg1"/>
                        </a:solidFill>
                        <a:latin typeface="Cambria Math" panose="02040503050406030204" pitchFamily="18" charset="0"/>
                      </a:rPr>
                      <m:t>𝟎</m:t>
                    </m:r>
                  </m:oMath>
                </a14:m>
                <a:endParaRPr lang="en-US" sz="1600" b="1" dirty="0">
                  <a:solidFill>
                    <a:schemeClr val="bg1"/>
                  </a:solidFill>
                </a:endParaRPr>
              </a:p>
            </p:txBody>
          </p:sp>
        </mc:Choice>
        <mc:Fallback xmlns="">
          <p:sp>
            <p:nvSpPr>
              <p:cNvPr id="38" name="Rectangle 37">
                <a:extLst>
                  <a:ext uri="{FF2B5EF4-FFF2-40B4-BE49-F238E27FC236}">
                    <a16:creationId xmlns:a16="http://schemas.microsoft.com/office/drawing/2014/main" id="{AA810FB4-4729-744B-AE98-59434D2D2822}"/>
                  </a:ext>
                </a:extLst>
              </p:cNvPr>
              <p:cNvSpPr>
                <a:spLocks noRot="1" noChangeAspect="1" noMove="1" noResize="1" noEditPoints="1" noAdjustHandles="1" noChangeArrowheads="1" noChangeShapeType="1" noTextEdit="1"/>
              </p:cNvSpPr>
              <p:nvPr/>
            </p:nvSpPr>
            <p:spPr>
              <a:xfrm>
                <a:off x="902119" y="4876756"/>
                <a:ext cx="1931739" cy="751488"/>
              </a:xfrm>
              <a:prstGeom prst="rect">
                <a:avLst/>
              </a:prstGeom>
              <a:blipFill>
                <a:blip r:embed="rId11"/>
                <a:stretch>
                  <a:fillRect r="-1307" b="-10169"/>
                </a:stretch>
              </a:blipFill>
              <a:ln>
                <a:no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3B24831C-C460-A147-A208-4EE24C735AD3}"/>
              </a:ext>
            </a:extLst>
          </p:cNvPr>
          <p:cNvSpPr txBox="1"/>
          <p:nvPr/>
        </p:nvSpPr>
        <p:spPr>
          <a:xfrm>
            <a:off x="837982" y="5613719"/>
            <a:ext cx="3634546" cy="646331"/>
          </a:xfrm>
          <a:prstGeom prst="rect">
            <a:avLst/>
          </a:prstGeom>
          <a:noFill/>
        </p:spPr>
        <p:txBody>
          <a:bodyPr wrap="square" rtlCol="0">
            <a:spAutoFit/>
          </a:bodyPr>
          <a:lstStyle/>
          <a:p>
            <a:r>
              <a:rPr lang="en-US" i="1" dirty="0"/>
              <a:t>Takes &lt;1min to run solver. But it takes weeks/months to collect traffic data.</a:t>
            </a:r>
          </a:p>
        </p:txBody>
      </p:sp>
    </p:spTree>
    <p:extLst>
      <p:ext uri="{BB962C8B-B14F-4D97-AF65-F5344CB8AC3E}">
        <p14:creationId xmlns:p14="http://schemas.microsoft.com/office/powerpoint/2010/main" val="338586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1.04167E-6 2.22222E-6 L 1.05703 -0.00047 " pathEditMode="relative" rAng="0" ptsTypes="AA">
                                      <p:cBhvr>
                                        <p:cTn id="56" dur="2000" fill="hold"/>
                                        <p:tgtEl>
                                          <p:spTgt spid="5"/>
                                        </p:tgtEl>
                                        <p:attrNameLst>
                                          <p:attrName>ppt_x</p:attrName>
                                          <p:attrName>ppt_y</p:attrName>
                                        </p:attrNameLst>
                                      </p:cBhvr>
                                      <p:rCtr x="52852" y="-23"/>
                                    </p:animMotion>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0" nodeType="clickEffect">
                                  <p:stCondLst>
                                    <p:cond delay="0"/>
                                  </p:stCondLst>
                                  <p:childTnLst>
                                    <p:animMotion origin="layout" path="M 2.08333E-7 2.22222E-6 L 0.30352 -0.00209 L 0.30469 0.12268 L 0.37617 0.12477 L 0.37969 0.25602 L 0.45234 0.25602 L 0.45234 0.37893 L 0.51901 0.37662 L 1.20234 0.39166 " pathEditMode="relative" rAng="0" ptsTypes="AAAAAAAAA">
                                      <p:cBhvr>
                                        <p:cTn id="60" dur="3000" fill="hold"/>
                                        <p:tgtEl>
                                          <p:spTgt spid="12"/>
                                        </p:tgtEl>
                                        <p:attrNameLst>
                                          <p:attrName>ppt_x</p:attrName>
                                          <p:attrName>ppt_y</p:attrName>
                                        </p:attrNameLst>
                                      </p:cBhvr>
                                      <p:rCtr x="60117" y="19468"/>
                                    </p:animMotion>
                                  </p:childTnLst>
                                </p:cTn>
                              </p:par>
                              <p:par>
                                <p:cTn id="61" presetID="1" presetClass="exit" presetSubtype="0" fill="hold" grpId="1" nodeType="withEffect">
                                  <p:stCondLst>
                                    <p:cond delay="3000"/>
                                  </p:stCondLst>
                                  <p:childTnLst>
                                    <p:set>
                                      <p:cBhvr>
                                        <p:cTn id="62" dur="1" fill="hold">
                                          <p:stCondLst>
                                            <p:cond delay="0"/>
                                          </p:stCondLst>
                                        </p:cTn>
                                        <p:tgtEl>
                                          <p:spTgt spid="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P spid="22" grpId="0"/>
      <p:bldP spid="23" grpId="0"/>
      <p:bldP spid="24" grpId="0"/>
      <p:bldP spid="25" grpId="0" animBg="1"/>
      <p:bldP spid="26" grpId="0"/>
      <p:bldP spid="5" grpId="0" animBg="1"/>
      <p:bldP spid="12" grpId="0" animBg="1"/>
      <p:bldP spid="4" grpId="0"/>
      <p:bldP spid="4" grpId="1"/>
      <p:bldP spid="8" grpId="0" animBg="1"/>
      <p:bldP spid="38" grpId="0" animBg="1"/>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F658-B503-40DC-B789-5BBCEE846150}"/>
              </a:ext>
            </a:extLst>
          </p:cNvPr>
          <p:cNvSpPr>
            <a:spLocks noGrp="1"/>
          </p:cNvSpPr>
          <p:nvPr>
            <p:ph type="title"/>
          </p:nvPr>
        </p:nvSpPr>
        <p:spPr>
          <a:xfrm>
            <a:off x="0" y="156118"/>
            <a:ext cx="3796145" cy="591014"/>
          </a:xfrm>
        </p:spPr>
        <p:txBody>
          <a:bodyPr>
            <a:normAutofit fontScale="90000"/>
          </a:bodyPr>
          <a:lstStyle/>
          <a:p>
            <a:r>
              <a:rPr lang="en-US" sz="4000" dirty="0"/>
              <a:t>MLFQ at End-hosts</a:t>
            </a:r>
          </a:p>
        </p:txBody>
      </p:sp>
      <p:pic>
        <p:nvPicPr>
          <p:cNvPr id="7" name="Content Placeholder 6">
            <a:extLst>
              <a:ext uri="{FF2B5EF4-FFF2-40B4-BE49-F238E27FC236}">
                <a16:creationId xmlns:a16="http://schemas.microsoft.com/office/drawing/2014/main" id="{6CF2E8DA-8297-43BF-82B1-A24D8ADF2A61}"/>
              </a:ext>
            </a:extLst>
          </p:cNvPr>
          <p:cNvPicPr>
            <a:picLocks noGrp="1" noChangeAspect="1"/>
          </p:cNvPicPr>
          <p:nvPr>
            <p:ph idx="1"/>
          </p:nvPr>
        </p:nvPicPr>
        <p:blipFill>
          <a:blip r:embed="rId2"/>
          <a:stretch>
            <a:fillRect/>
          </a:stretch>
        </p:blipFill>
        <p:spPr>
          <a:xfrm>
            <a:off x="252039" y="1454149"/>
            <a:ext cx="6359647" cy="4351338"/>
          </a:xfrm>
        </p:spPr>
      </p:pic>
      <p:sp>
        <p:nvSpPr>
          <p:cNvPr id="4" name="Footer Placeholder 3">
            <a:extLst>
              <a:ext uri="{FF2B5EF4-FFF2-40B4-BE49-F238E27FC236}">
                <a16:creationId xmlns:a16="http://schemas.microsoft.com/office/drawing/2014/main" id="{C0EA9D93-E696-4988-9752-C8B69224E15E}"/>
              </a:ext>
            </a:extLst>
          </p:cNvPr>
          <p:cNvSpPr>
            <a:spLocks noGrp="1"/>
          </p:cNvSpPr>
          <p:nvPr>
            <p:ph type="ftr" sz="quarter" idx="11"/>
          </p:nvPr>
        </p:nvSpPr>
        <p:spPr/>
        <p:txBody>
          <a:bodyPr/>
          <a:lstStyle/>
          <a:p>
            <a:r>
              <a:rPr lang="en-US"/>
              <a:t>SING Lab-CSE-HKUST</a:t>
            </a:r>
          </a:p>
        </p:txBody>
      </p:sp>
      <p:sp>
        <p:nvSpPr>
          <p:cNvPr id="5" name="Slide Number Placeholder 4">
            <a:extLst>
              <a:ext uri="{FF2B5EF4-FFF2-40B4-BE49-F238E27FC236}">
                <a16:creationId xmlns:a16="http://schemas.microsoft.com/office/drawing/2014/main" id="{815BBEF5-48DC-4830-9604-9BAC84CAE346}"/>
              </a:ext>
            </a:extLst>
          </p:cNvPr>
          <p:cNvSpPr>
            <a:spLocks noGrp="1"/>
          </p:cNvSpPr>
          <p:nvPr>
            <p:ph type="sldNum" sz="quarter" idx="12"/>
          </p:nvPr>
        </p:nvSpPr>
        <p:spPr/>
        <p:txBody>
          <a:bodyPr/>
          <a:lstStyle/>
          <a:p>
            <a:fld id="{2BE43E12-75C8-F547-8CFF-A7DFBF273010}" type="slidenum">
              <a:rPr lang="en-US" smtClean="0"/>
              <a:t>16</a:t>
            </a:fld>
            <a:endParaRPr lang="en-US"/>
          </a:p>
        </p:txBody>
      </p:sp>
      <p:sp>
        <p:nvSpPr>
          <p:cNvPr id="8" name="TextBox 7">
            <a:extLst>
              <a:ext uri="{FF2B5EF4-FFF2-40B4-BE49-F238E27FC236}">
                <a16:creationId xmlns:a16="http://schemas.microsoft.com/office/drawing/2014/main" id="{3F13AAD1-524F-4321-BFD4-F7ED4D959768}"/>
              </a:ext>
            </a:extLst>
          </p:cNvPr>
          <p:cNvSpPr txBox="1"/>
          <p:nvPr/>
        </p:nvSpPr>
        <p:spPr>
          <a:xfrm>
            <a:off x="6346050" y="1788974"/>
            <a:ext cx="5582713"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Every new flow starts at the first queue with highest priority, and is gradually demoted to lower queues after its sent bytes pass certain thresholds.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MLFQ naturally segregates short and long flows: </a:t>
            </a:r>
          </a:p>
          <a:p>
            <a:pPr marL="742950" lvl="1" indent="-285750">
              <a:buFont typeface="Arial" panose="020B0604020202020204" pitchFamily="34" charset="0"/>
              <a:buChar char="•"/>
            </a:pPr>
            <a:r>
              <a:rPr lang="en-US" sz="2000" dirty="0"/>
              <a:t>Short flows complete in the first few queues.</a:t>
            </a:r>
          </a:p>
          <a:p>
            <a:pPr marL="742950" lvl="1" indent="-285750">
              <a:buFont typeface="Arial" panose="020B0604020202020204" pitchFamily="34" charset="0"/>
              <a:buChar char="•"/>
            </a:pPr>
            <a:r>
              <a:rPr lang="en-US" sz="2000" dirty="0"/>
              <a:t>Long flows descend down to the last queue.</a:t>
            </a:r>
          </a:p>
          <a:p>
            <a:endParaRPr lang="en-US" sz="2000" dirty="0"/>
          </a:p>
          <a:p>
            <a:pPr marL="285750" indent="-285750">
              <a:buFont typeface="Arial" panose="020B0604020202020204" pitchFamily="34" charset="0"/>
              <a:buChar char="•"/>
            </a:pPr>
            <a:r>
              <a:rPr lang="en-US" sz="2000" dirty="0"/>
              <a:t>Threshold updating period can be long</a:t>
            </a:r>
          </a:p>
          <a:p>
            <a:pPr marL="742950" lvl="1" indent="-285750">
              <a:buFont typeface="Arial" panose="020B0604020202020204" pitchFamily="34" charset="0"/>
              <a:buChar char="•"/>
            </a:pPr>
            <a:r>
              <a:rPr lang="en-US" sz="2000" dirty="0"/>
              <a:t>Tolerant of DRL computation delays.</a:t>
            </a:r>
          </a:p>
        </p:txBody>
      </p:sp>
      <p:sp>
        <p:nvSpPr>
          <p:cNvPr id="9" name="TextBox 8">
            <a:extLst>
              <a:ext uri="{FF2B5EF4-FFF2-40B4-BE49-F238E27FC236}">
                <a16:creationId xmlns:a16="http://schemas.microsoft.com/office/drawing/2014/main" id="{1934CAF4-FDC7-45B3-8D00-F845149D71FB}"/>
              </a:ext>
            </a:extLst>
          </p:cNvPr>
          <p:cNvSpPr txBox="1"/>
          <p:nvPr/>
        </p:nvSpPr>
        <p:spPr>
          <a:xfrm>
            <a:off x="1933022" y="1297599"/>
            <a:ext cx="2997680" cy="369332"/>
          </a:xfrm>
          <a:prstGeom prst="rect">
            <a:avLst/>
          </a:prstGeom>
          <a:noFill/>
        </p:spPr>
        <p:txBody>
          <a:bodyPr wrap="none" rtlCol="0">
            <a:spAutoFit/>
          </a:bodyPr>
          <a:lstStyle/>
          <a:p>
            <a:r>
              <a:rPr lang="en-US" b="1" dirty="0"/>
              <a:t>Multi-Level Feedback Queues</a:t>
            </a:r>
          </a:p>
        </p:txBody>
      </p:sp>
      <p:sp>
        <p:nvSpPr>
          <p:cNvPr id="10" name="TextBox 9">
            <a:extLst>
              <a:ext uri="{FF2B5EF4-FFF2-40B4-BE49-F238E27FC236}">
                <a16:creationId xmlns:a16="http://schemas.microsoft.com/office/drawing/2014/main" id="{7D5F4BE2-9A12-41FB-BC01-5E1C7616840C}"/>
              </a:ext>
            </a:extLst>
          </p:cNvPr>
          <p:cNvSpPr txBox="1"/>
          <p:nvPr/>
        </p:nvSpPr>
        <p:spPr>
          <a:xfrm>
            <a:off x="8292669" y="1304130"/>
            <a:ext cx="1174104" cy="369332"/>
          </a:xfrm>
          <a:prstGeom prst="rect">
            <a:avLst/>
          </a:prstGeom>
          <a:noFill/>
        </p:spPr>
        <p:txBody>
          <a:bodyPr wrap="none" rtlCol="0">
            <a:spAutoFit/>
          </a:bodyPr>
          <a:lstStyle/>
          <a:p>
            <a:r>
              <a:rPr lang="en-US" b="1" dirty="0"/>
              <a:t>Properties</a:t>
            </a:r>
          </a:p>
        </p:txBody>
      </p:sp>
    </p:spTree>
    <p:extLst>
      <p:ext uri="{BB962C8B-B14F-4D97-AF65-F5344CB8AC3E}">
        <p14:creationId xmlns:p14="http://schemas.microsoft.com/office/powerpoint/2010/main" val="43997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6E9DF-BB06-4BD8-9A1D-D9ADC88F4140}"/>
              </a:ext>
            </a:extLst>
          </p:cNvPr>
          <p:cNvSpPr>
            <a:spLocks noGrp="1"/>
          </p:cNvSpPr>
          <p:nvPr>
            <p:ph type="title"/>
          </p:nvPr>
        </p:nvSpPr>
        <p:spPr>
          <a:xfrm>
            <a:off x="0" y="156118"/>
            <a:ext cx="2930236" cy="591014"/>
          </a:xfrm>
        </p:spPr>
        <p:txBody>
          <a:bodyPr>
            <a:normAutofit/>
          </a:bodyPr>
          <a:lstStyle/>
          <a:p>
            <a:r>
              <a:rPr lang="en-US" dirty="0" err="1"/>
              <a:t>AuTO</a:t>
            </a:r>
            <a:r>
              <a:rPr lang="en-US" dirty="0"/>
              <a:t> Overview</a:t>
            </a:r>
          </a:p>
        </p:txBody>
      </p:sp>
      <p:pic>
        <p:nvPicPr>
          <p:cNvPr id="8" name="Content Placeholder 7">
            <a:extLst>
              <a:ext uri="{FF2B5EF4-FFF2-40B4-BE49-F238E27FC236}">
                <a16:creationId xmlns:a16="http://schemas.microsoft.com/office/drawing/2014/main" id="{85115CFB-0C24-488B-B4D3-EF1C6BFCAE96}"/>
              </a:ext>
            </a:extLst>
          </p:cNvPr>
          <p:cNvPicPr>
            <a:picLocks noGrp="1" noChangeAspect="1"/>
          </p:cNvPicPr>
          <p:nvPr>
            <p:ph idx="1"/>
          </p:nvPr>
        </p:nvPicPr>
        <p:blipFill>
          <a:blip r:embed="rId3"/>
          <a:stretch>
            <a:fillRect/>
          </a:stretch>
        </p:blipFill>
        <p:spPr>
          <a:xfrm>
            <a:off x="79064" y="1383453"/>
            <a:ext cx="6485128" cy="4351338"/>
          </a:xfrm>
        </p:spPr>
      </p:pic>
      <p:sp>
        <p:nvSpPr>
          <p:cNvPr id="4" name="Footer Placeholder 3">
            <a:extLst>
              <a:ext uri="{FF2B5EF4-FFF2-40B4-BE49-F238E27FC236}">
                <a16:creationId xmlns:a16="http://schemas.microsoft.com/office/drawing/2014/main" id="{5C1A7E1D-87ED-4F4D-A97A-11B873DADD92}"/>
              </a:ext>
            </a:extLst>
          </p:cNvPr>
          <p:cNvSpPr>
            <a:spLocks noGrp="1"/>
          </p:cNvSpPr>
          <p:nvPr>
            <p:ph type="ftr" sz="quarter" idx="11"/>
          </p:nvPr>
        </p:nvSpPr>
        <p:spPr/>
        <p:txBody>
          <a:bodyPr/>
          <a:lstStyle/>
          <a:p>
            <a:r>
              <a:rPr lang="en-US"/>
              <a:t>SING Lab-CSE-HKUST</a:t>
            </a:r>
          </a:p>
        </p:txBody>
      </p:sp>
      <p:sp>
        <p:nvSpPr>
          <p:cNvPr id="5" name="Slide Number Placeholder 4">
            <a:extLst>
              <a:ext uri="{FF2B5EF4-FFF2-40B4-BE49-F238E27FC236}">
                <a16:creationId xmlns:a16="http://schemas.microsoft.com/office/drawing/2014/main" id="{22678409-9333-4C05-99E3-1A3E0ADAB5D6}"/>
              </a:ext>
            </a:extLst>
          </p:cNvPr>
          <p:cNvSpPr>
            <a:spLocks noGrp="1"/>
          </p:cNvSpPr>
          <p:nvPr>
            <p:ph type="sldNum" sz="quarter" idx="12"/>
          </p:nvPr>
        </p:nvSpPr>
        <p:spPr/>
        <p:txBody>
          <a:bodyPr/>
          <a:lstStyle/>
          <a:p>
            <a:fld id="{2BE43E12-75C8-F547-8CFF-A7DFBF273010}" type="slidenum">
              <a:rPr lang="en-US" smtClean="0"/>
              <a:t>17</a:t>
            </a:fld>
            <a:endParaRPr lang="en-US"/>
          </a:p>
        </p:txBody>
      </p:sp>
      <p:sp>
        <p:nvSpPr>
          <p:cNvPr id="6" name="TextBox 5">
            <a:extLst>
              <a:ext uri="{FF2B5EF4-FFF2-40B4-BE49-F238E27FC236}">
                <a16:creationId xmlns:a16="http://schemas.microsoft.com/office/drawing/2014/main" id="{27B7556B-A3D4-4295-BA16-220872B19D4A}"/>
              </a:ext>
            </a:extLst>
          </p:cNvPr>
          <p:cNvSpPr txBox="1"/>
          <p:nvPr/>
        </p:nvSpPr>
        <p:spPr>
          <a:xfrm>
            <a:off x="349828" y="1014121"/>
            <a:ext cx="2089867" cy="369332"/>
          </a:xfrm>
          <a:prstGeom prst="rect">
            <a:avLst/>
          </a:prstGeom>
          <a:noFill/>
        </p:spPr>
        <p:txBody>
          <a:bodyPr wrap="none" rtlCol="0">
            <a:spAutoFit/>
          </a:bodyPr>
          <a:lstStyle/>
          <a:p>
            <a:r>
              <a:rPr lang="en-US" b="1" dirty="0"/>
              <a:t>A 4-queue example.</a:t>
            </a:r>
          </a:p>
        </p:txBody>
      </p:sp>
      <p:sp>
        <p:nvSpPr>
          <p:cNvPr id="9" name="Rectangle 8">
            <a:extLst>
              <a:ext uri="{FF2B5EF4-FFF2-40B4-BE49-F238E27FC236}">
                <a16:creationId xmlns:a16="http://schemas.microsoft.com/office/drawing/2014/main" id="{7C31F949-C4DD-4B9C-A701-61F86B32BE6F}"/>
              </a:ext>
            </a:extLst>
          </p:cNvPr>
          <p:cNvSpPr/>
          <p:nvPr/>
        </p:nvSpPr>
        <p:spPr>
          <a:xfrm>
            <a:off x="6316618" y="1288047"/>
            <a:ext cx="5253031" cy="4524315"/>
          </a:xfrm>
          <a:prstGeom prst="rect">
            <a:avLst/>
          </a:prstGeom>
        </p:spPr>
        <p:txBody>
          <a:bodyPr wrap="square">
            <a:spAutoFit/>
          </a:bodyPr>
          <a:lstStyle/>
          <a:p>
            <a:pPr marL="285750" indent="-285750">
              <a:buFont typeface="Arial" panose="020B0604020202020204" pitchFamily="34" charset="0"/>
              <a:buChar char="•"/>
            </a:pPr>
            <a:r>
              <a:rPr lang="en-US" dirty="0"/>
              <a:t>Using MLFQ, </a:t>
            </a:r>
            <a:r>
              <a:rPr lang="en-US" dirty="0" err="1"/>
              <a:t>AuTO</a:t>
            </a:r>
            <a:r>
              <a:rPr lang="en-US" dirty="0"/>
              <a:t> makes per-flow decisions instantly with only local information (bytes-sent and thresholds) at end-host.</a:t>
            </a:r>
          </a:p>
          <a:p>
            <a:pPr marL="742950" lvl="1" indent="-285750">
              <a:buFont typeface="Arial" panose="020B0604020202020204" pitchFamily="34" charset="0"/>
              <a:buChar char="•"/>
            </a:pPr>
            <a:r>
              <a:rPr lang="en-US" dirty="0"/>
              <a:t>The thresholds are optimized by a DRL agent (</a:t>
            </a:r>
            <a:r>
              <a:rPr lang="en-US" dirty="0" err="1"/>
              <a:t>sRLA</a:t>
            </a:r>
            <a:r>
              <a:rPr lang="en-US" dirty="0"/>
              <a:t>) centrally over a relatively longer period of time.</a:t>
            </a:r>
          </a:p>
          <a:p>
            <a:pPr marL="742950" lvl="1" indent="-285750">
              <a:buFont typeface="Arial" panose="020B0604020202020204" pitchFamily="34" charset="0"/>
              <a:buChar char="•"/>
            </a:pPr>
            <a:r>
              <a:rPr lang="en-US" dirty="0" err="1"/>
              <a:t>AuTO</a:t>
            </a:r>
            <a:r>
              <a:rPr lang="en-US" dirty="0"/>
              <a:t> enables end-host to make globally informed decisions on short flows with only local information (bytes-sent and thresholds).</a:t>
            </a:r>
          </a:p>
          <a:p>
            <a:pPr marL="742950" lvl="1" indent="-285750">
              <a:buFont typeface="Arial" panose="020B0604020202020204" pitchFamily="34" charset="0"/>
              <a:buChar char="•"/>
            </a:pPr>
            <a:r>
              <a:rPr lang="en-US" dirty="0"/>
              <a:t>MLFQ separates long flows from short flows.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long flows, </a:t>
            </a:r>
            <a:r>
              <a:rPr lang="en-US" dirty="0" err="1"/>
              <a:t>AuTO</a:t>
            </a:r>
            <a:r>
              <a:rPr lang="en-US" dirty="0"/>
              <a:t> centrally processes them individually using a different DRL agent (</a:t>
            </a:r>
            <a:r>
              <a:rPr lang="en-US" dirty="0" err="1"/>
              <a:t>lRLA</a:t>
            </a:r>
            <a:r>
              <a:rPr lang="en-US" dirty="0"/>
              <a:t>) to make decisions on routing, rate limiting, and priority.</a:t>
            </a:r>
          </a:p>
          <a:p>
            <a:pPr marL="742950" lvl="1" indent="-285750">
              <a:buFont typeface="Arial" panose="020B0604020202020204" pitchFamily="34" charset="0"/>
              <a:buChar char="•"/>
            </a:pPr>
            <a:r>
              <a:rPr lang="en-US" dirty="0"/>
              <a:t>Long flows can tolerate DRL processing delays, and packet reordering due to rerouting.</a:t>
            </a:r>
          </a:p>
        </p:txBody>
      </p:sp>
      <p:sp>
        <p:nvSpPr>
          <p:cNvPr id="10" name="TextBox 9">
            <a:extLst>
              <a:ext uri="{FF2B5EF4-FFF2-40B4-BE49-F238E27FC236}">
                <a16:creationId xmlns:a16="http://schemas.microsoft.com/office/drawing/2014/main" id="{495EAA44-054D-40CB-A109-C830E3406F4F}"/>
              </a:ext>
            </a:extLst>
          </p:cNvPr>
          <p:cNvSpPr txBox="1"/>
          <p:nvPr/>
        </p:nvSpPr>
        <p:spPr>
          <a:xfrm>
            <a:off x="1251959" y="5504097"/>
            <a:ext cx="2069669" cy="369332"/>
          </a:xfrm>
          <a:prstGeom prst="rect">
            <a:avLst/>
          </a:prstGeom>
          <a:noFill/>
        </p:spPr>
        <p:txBody>
          <a:bodyPr wrap="none" rtlCol="0">
            <a:spAutoFit/>
          </a:bodyPr>
          <a:lstStyle/>
          <a:p>
            <a:r>
              <a:rPr lang="en-US" i="1" dirty="0"/>
              <a:t>Short Flow RL Agent</a:t>
            </a:r>
          </a:p>
        </p:txBody>
      </p:sp>
      <p:sp>
        <p:nvSpPr>
          <p:cNvPr id="11" name="TextBox 10">
            <a:extLst>
              <a:ext uri="{FF2B5EF4-FFF2-40B4-BE49-F238E27FC236}">
                <a16:creationId xmlns:a16="http://schemas.microsoft.com/office/drawing/2014/main" id="{7F4468E2-4E38-44CF-BB5C-ED310B3D60FF}"/>
              </a:ext>
            </a:extLst>
          </p:cNvPr>
          <p:cNvSpPr txBox="1"/>
          <p:nvPr/>
        </p:nvSpPr>
        <p:spPr>
          <a:xfrm>
            <a:off x="3487740" y="5504097"/>
            <a:ext cx="2013565" cy="369332"/>
          </a:xfrm>
          <a:prstGeom prst="rect">
            <a:avLst/>
          </a:prstGeom>
          <a:noFill/>
        </p:spPr>
        <p:txBody>
          <a:bodyPr wrap="none" rtlCol="0">
            <a:spAutoFit/>
          </a:bodyPr>
          <a:lstStyle/>
          <a:p>
            <a:r>
              <a:rPr lang="en-US" i="1" dirty="0"/>
              <a:t>Long Flow RL Agent</a:t>
            </a:r>
          </a:p>
        </p:txBody>
      </p:sp>
    </p:spTree>
    <p:extLst>
      <p:ext uri="{BB962C8B-B14F-4D97-AF65-F5344CB8AC3E}">
        <p14:creationId xmlns:p14="http://schemas.microsoft.com/office/powerpoint/2010/main" val="2394080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10">
            <a:extLst>
              <a:ext uri="{FF2B5EF4-FFF2-40B4-BE49-F238E27FC236}">
                <a16:creationId xmlns:a16="http://schemas.microsoft.com/office/drawing/2014/main" id="{1DAD3293-CDA3-A04A-9856-B1DD1E513F63}"/>
              </a:ext>
            </a:extLst>
          </p:cNvPr>
          <p:cNvPicPr>
            <a:picLocks noChangeAspect="1"/>
          </p:cNvPicPr>
          <p:nvPr/>
        </p:nvPicPr>
        <p:blipFill rotWithShape="1">
          <a:blip r:embed="rId2"/>
          <a:srcRect t="25131" b="25595"/>
          <a:stretch/>
        </p:blipFill>
        <p:spPr>
          <a:xfrm>
            <a:off x="9340649" y="2308637"/>
            <a:ext cx="2351250" cy="907072"/>
          </a:xfrm>
          <a:prstGeom prst="rect">
            <a:avLst/>
          </a:prstGeom>
        </p:spPr>
      </p:pic>
      <p:sp>
        <p:nvSpPr>
          <p:cNvPr id="2" name="Title 1">
            <a:extLst>
              <a:ext uri="{FF2B5EF4-FFF2-40B4-BE49-F238E27FC236}">
                <a16:creationId xmlns:a16="http://schemas.microsoft.com/office/drawing/2014/main" id="{927B8FFE-0081-FF47-B6E1-55AB04AF2DE9}"/>
              </a:ext>
            </a:extLst>
          </p:cNvPr>
          <p:cNvSpPr>
            <a:spLocks noGrp="1"/>
          </p:cNvSpPr>
          <p:nvPr>
            <p:ph type="title"/>
          </p:nvPr>
        </p:nvSpPr>
        <p:spPr>
          <a:xfrm>
            <a:off x="0" y="156118"/>
            <a:ext cx="5174673" cy="591014"/>
          </a:xfrm>
        </p:spPr>
        <p:txBody>
          <a:bodyPr/>
          <a:lstStyle/>
          <a:p>
            <a:r>
              <a:rPr lang="en-US" dirty="0"/>
              <a:t>Peripheral System at End-hosts</a:t>
            </a:r>
          </a:p>
        </p:txBody>
      </p:sp>
      <p:sp>
        <p:nvSpPr>
          <p:cNvPr id="4" name="Footer Placeholder 3">
            <a:extLst>
              <a:ext uri="{FF2B5EF4-FFF2-40B4-BE49-F238E27FC236}">
                <a16:creationId xmlns:a16="http://schemas.microsoft.com/office/drawing/2014/main" id="{67069239-5541-BD4B-92F6-94E551278F04}"/>
              </a:ext>
            </a:extLst>
          </p:cNvPr>
          <p:cNvSpPr>
            <a:spLocks noGrp="1"/>
          </p:cNvSpPr>
          <p:nvPr>
            <p:ph type="ftr" sz="quarter" idx="11"/>
          </p:nvPr>
        </p:nvSpPr>
        <p:spPr/>
        <p:txBody>
          <a:bodyPr/>
          <a:lstStyle/>
          <a:p>
            <a:r>
              <a:rPr lang="en-US"/>
              <a:t>SING Lab-CSE-HKUST</a:t>
            </a:r>
            <a:endParaRPr lang="en-US" dirty="0"/>
          </a:p>
        </p:txBody>
      </p:sp>
      <p:sp>
        <p:nvSpPr>
          <p:cNvPr id="5" name="Slide Number Placeholder 4">
            <a:extLst>
              <a:ext uri="{FF2B5EF4-FFF2-40B4-BE49-F238E27FC236}">
                <a16:creationId xmlns:a16="http://schemas.microsoft.com/office/drawing/2014/main" id="{81BC08C1-7D7D-284C-8063-6F6283F0199F}"/>
              </a:ext>
            </a:extLst>
          </p:cNvPr>
          <p:cNvSpPr>
            <a:spLocks noGrp="1"/>
          </p:cNvSpPr>
          <p:nvPr>
            <p:ph type="sldNum" sz="quarter" idx="12"/>
          </p:nvPr>
        </p:nvSpPr>
        <p:spPr/>
        <p:txBody>
          <a:bodyPr/>
          <a:lstStyle/>
          <a:p>
            <a:fld id="{2BE43E12-75C8-F547-8CFF-A7DFBF273010}" type="slidenum">
              <a:rPr lang="en-US" smtClean="0"/>
              <a:t>18</a:t>
            </a:fld>
            <a:endParaRPr lang="en-US"/>
          </a:p>
        </p:txBody>
      </p:sp>
      <p:sp>
        <p:nvSpPr>
          <p:cNvPr id="7" name="TextBox 6">
            <a:extLst>
              <a:ext uri="{FF2B5EF4-FFF2-40B4-BE49-F238E27FC236}">
                <a16:creationId xmlns:a16="http://schemas.microsoft.com/office/drawing/2014/main" id="{3E5B0B59-C4A4-5041-BA0F-052221856A85}"/>
              </a:ext>
            </a:extLst>
          </p:cNvPr>
          <p:cNvSpPr txBox="1"/>
          <p:nvPr/>
        </p:nvSpPr>
        <p:spPr>
          <a:xfrm>
            <a:off x="454281" y="955526"/>
            <a:ext cx="6201249" cy="646331"/>
          </a:xfrm>
          <a:prstGeom prst="rect">
            <a:avLst/>
          </a:prstGeom>
          <a:noFill/>
        </p:spPr>
        <p:txBody>
          <a:bodyPr wrap="none" rtlCol="0">
            <a:spAutoFit/>
          </a:bodyPr>
          <a:lstStyle/>
          <a:p>
            <a:r>
              <a:rPr lang="en-US" b="1" dirty="0"/>
              <a:t>Enforcement Module:</a:t>
            </a:r>
          </a:p>
          <a:p>
            <a:r>
              <a:rPr lang="en-US" dirty="0"/>
              <a:t>Runs MLFQ, Tags packets DSCP field according to its flow’s queue</a:t>
            </a:r>
          </a:p>
        </p:txBody>
      </p:sp>
      <p:sp>
        <p:nvSpPr>
          <p:cNvPr id="8" name="TextBox 7">
            <a:extLst>
              <a:ext uri="{FF2B5EF4-FFF2-40B4-BE49-F238E27FC236}">
                <a16:creationId xmlns:a16="http://schemas.microsoft.com/office/drawing/2014/main" id="{A2BC6350-3081-EE4D-9AE5-E66CEB947A2A}"/>
              </a:ext>
            </a:extLst>
          </p:cNvPr>
          <p:cNvSpPr txBox="1"/>
          <p:nvPr/>
        </p:nvSpPr>
        <p:spPr>
          <a:xfrm>
            <a:off x="756857" y="4789411"/>
            <a:ext cx="3243178" cy="923330"/>
          </a:xfrm>
          <a:prstGeom prst="rect">
            <a:avLst/>
          </a:prstGeom>
          <a:noFill/>
        </p:spPr>
        <p:txBody>
          <a:bodyPr wrap="square" rtlCol="0">
            <a:spAutoFit/>
          </a:bodyPr>
          <a:lstStyle/>
          <a:p>
            <a:pPr algn="r"/>
            <a:r>
              <a:rPr lang="en-US" b="1" dirty="0"/>
              <a:t>Monitoring Module:</a:t>
            </a:r>
          </a:p>
          <a:p>
            <a:pPr algn="r"/>
            <a:r>
              <a:rPr lang="en-US" dirty="0"/>
              <a:t>Reports flow information to Central System</a:t>
            </a:r>
          </a:p>
        </p:txBody>
      </p:sp>
      <p:sp>
        <p:nvSpPr>
          <p:cNvPr id="10" name="Rectangle 9">
            <a:extLst>
              <a:ext uri="{FF2B5EF4-FFF2-40B4-BE49-F238E27FC236}">
                <a16:creationId xmlns:a16="http://schemas.microsoft.com/office/drawing/2014/main" id="{D7461B59-E2BD-1F4F-B005-6C0B96A35CCA}"/>
              </a:ext>
            </a:extLst>
          </p:cNvPr>
          <p:cNvSpPr/>
          <p:nvPr/>
        </p:nvSpPr>
        <p:spPr>
          <a:xfrm>
            <a:off x="5070245" y="1792077"/>
            <a:ext cx="2289464" cy="219930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dirty="0"/>
              <a:t>Packet Tagging</a:t>
            </a:r>
          </a:p>
        </p:txBody>
      </p:sp>
      <p:sp>
        <p:nvSpPr>
          <p:cNvPr id="14" name="Internal Storage 13">
            <a:extLst>
              <a:ext uri="{FF2B5EF4-FFF2-40B4-BE49-F238E27FC236}">
                <a16:creationId xmlns:a16="http://schemas.microsoft.com/office/drawing/2014/main" id="{890192F5-389C-0045-8D8B-EB2D6D68D852}"/>
              </a:ext>
            </a:extLst>
          </p:cNvPr>
          <p:cNvSpPr/>
          <p:nvPr/>
        </p:nvSpPr>
        <p:spPr>
          <a:xfrm>
            <a:off x="4203778" y="4874737"/>
            <a:ext cx="3694610" cy="743383"/>
          </a:xfrm>
          <a:prstGeom prst="flowChartInternalStorag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Flow Table</a:t>
            </a:r>
          </a:p>
          <a:p>
            <a:pPr algn="ctr"/>
            <a:r>
              <a:rPr lang="en-US" dirty="0"/>
              <a:t>&lt;</a:t>
            </a:r>
            <a:r>
              <a:rPr lang="en-US" u="sng" dirty="0"/>
              <a:t>5-tuple</a:t>
            </a:r>
            <a:r>
              <a:rPr lang="en-US" dirty="0"/>
              <a:t>, byte-sent, timing-info&gt;</a:t>
            </a:r>
          </a:p>
        </p:txBody>
      </p:sp>
      <p:pic>
        <p:nvPicPr>
          <p:cNvPr id="15" name="Content Placeholder 6">
            <a:extLst>
              <a:ext uri="{FF2B5EF4-FFF2-40B4-BE49-F238E27FC236}">
                <a16:creationId xmlns:a16="http://schemas.microsoft.com/office/drawing/2014/main" id="{010C9E31-C666-D745-A7F3-F78B031A0961}"/>
              </a:ext>
            </a:extLst>
          </p:cNvPr>
          <p:cNvPicPr>
            <a:picLocks noGrp="1" noChangeAspect="1"/>
          </p:cNvPicPr>
          <p:nvPr>
            <p:ph idx="1"/>
          </p:nvPr>
        </p:nvPicPr>
        <p:blipFill rotWithShape="1">
          <a:blip r:embed="rId3"/>
          <a:srcRect l="4043" t="6904" r="37954" b="14974"/>
          <a:stretch/>
        </p:blipFill>
        <p:spPr>
          <a:xfrm>
            <a:off x="5274599" y="2150444"/>
            <a:ext cx="1920142" cy="1769485"/>
          </a:xfrm>
        </p:spPr>
      </p:pic>
      <p:sp>
        <p:nvSpPr>
          <p:cNvPr id="16" name="TextBox 15">
            <a:extLst>
              <a:ext uri="{FF2B5EF4-FFF2-40B4-BE49-F238E27FC236}">
                <a16:creationId xmlns:a16="http://schemas.microsoft.com/office/drawing/2014/main" id="{844CD417-BF45-C248-BECF-207F84097544}"/>
              </a:ext>
            </a:extLst>
          </p:cNvPr>
          <p:cNvSpPr txBox="1"/>
          <p:nvPr/>
        </p:nvSpPr>
        <p:spPr>
          <a:xfrm>
            <a:off x="1184136" y="2438322"/>
            <a:ext cx="1957588" cy="646331"/>
          </a:xfrm>
          <a:prstGeom prst="rect">
            <a:avLst/>
          </a:prstGeom>
        </p:spPr>
        <p:style>
          <a:lnRef idx="0">
            <a:schemeClr val="accent4"/>
          </a:lnRef>
          <a:fillRef idx="3">
            <a:schemeClr val="accent4"/>
          </a:fillRef>
          <a:effectRef idx="3">
            <a:schemeClr val="accent4"/>
          </a:effectRef>
          <a:fontRef idx="minor">
            <a:schemeClr val="lt1"/>
          </a:fontRef>
        </p:style>
        <p:txBody>
          <a:bodyPr wrap="none" rtlCol="0" anchor="ctr">
            <a:spAutoFit/>
          </a:bodyPr>
          <a:lstStyle/>
          <a:p>
            <a:pPr algn="ctr"/>
            <a:r>
              <a:rPr lang="en-US" dirty="0">
                <a:latin typeface="Consolas" panose="020B0609020204030204" pitchFamily="49" charset="0"/>
                <a:cs typeface="Consolas" panose="020B0609020204030204" pitchFamily="49" charset="0"/>
              </a:rPr>
              <a:t>NETFILTER</a:t>
            </a:r>
          </a:p>
          <a:p>
            <a:pPr algn="ctr"/>
            <a:r>
              <a:rPr lang="en-US" dirty="0">
                <a:latin typeface="Consolas" panose="020B0609020204030204" pitchFamily="49" charset="0"/>
                <a:cs typeface="Consolas" panose="020B0609020204030204" pitchFamily="49" charset="0"/>
              </a:rPr>
              <a:t>LOCAL_OUT </a:t>
            </a:r>
            <a:r>
              <a:rPr lang="en-US" dirty="0">
                <a:cs typeface="Consolas" panose="020B0609020204030204" pitchFamily="49" charset="0"/>
              </a:rPr>
              <a:t>hook</a:t>
            </a:r>
          </a:p>
        </p:txBody>
      </p:sp>
      <p:sp>
        <p:nvSpPr>
          <p:cNvPr id="17" name="TextBox 16">
            <a:extLst>
              <a:ext uri="{FF2B5EF4-FFF2-40B4-BE49-F238E27FC236}">
                <a16:creationId xmlns:a16="http://schemas.microsoft.com/office/drawing/2014/main" id="{051AB538-4A35-424A-8FCB-F0FB8EA391B3}"/>
              </a:ext>
            </a:extLst>
          </p:cNvPr>
          <p:cNvSpPr txBox="1"/>
          <p:nvPr/>
        </p:nvSpPr>
        <p:spPr>
          <a:xfrm>
            <a:off x="770724" y="3161775"/>
            <a:ext cx="3106300" cy="369332"/>
          </a:xfrm>
          <a:prstGeom prst="rect">
            <a:avLst/>
          </a:prstGeom>
          <a:noFill/>
        </p:spPr>
        <p:txBody>
          <a:bodyPr wrap="none" rtlCol="0">
            <a:spAutoFit/>
          </a:bodyPr>
          <a:lstStyle/>
          <a:p>
            <a:r>
              <a:rPr lang="en-US" dirty="0"/>
              <a:t>Intercepts all out-going packets.</a:t>
            </a:r>
          </a:p>
        </p:txBody>
      </p:sp>
      <p:sp>
        <p:nvSpPr>
          <p:cNvPr id="18" name="TextBox 17">
            <a:extLst>
              <a:ext uri="{FF2B5EF4-FFF2-40B4-BE49-F238E27FC236}">
                <a16:creationId xmlns:a16="http://schemas.microsoft.com/office/drawing/2014/main" id="{12414533-5BFB-0249-A2E9-1BC0C5D24EEA}"/>
              </a:ext>
            </a:extLst>
          </p:cNvPr>
          <p:cNvSpPr txBox="1"/>
          <p:nvPr/>
        </p:nvSpPr>
        <p:spPr>
          <a:xfrm>
            <a:off x="3550963" y="1939305"/>
            <a:ext cx="856901" cy="369332"/>
          </a:xfrm>
          <a:prstGeom prst="rect">
            <a:avLst/>
          </a:prstGeom>
          <a:noFill/>
        </p:spPr>
        <p:txBody>
          <a:bodyPr wrap="none" rtlCol="0">
            <a:spAutoFit/>
          </a:bodyPr>
          <a:lstStyle/>
          <a:p>
            <a:r>
              <a:rPr lang="en-US" dirty="0"/>
              <a:t>Packets</a:t>
            </a:r>
          </a:p>
        </p:txBody>
      </p:sp>
      <p:cxnSp>
        <p:nvCxnSpPr>
          <p:cNvPr id="20" name="Straight Arrow Connector 19">
            <a:extLst>
              <a:ext uri="{FF2B5EF4-FFF2-40B4-BE49-F238E27FC236}">
                <a16:creationId xmlns:a16="http://schemas.microsoft.com/office/drawing/2014/main" id="{172FDEE9-E8C1-DD43-909B-B6EA269C1A86}"/>
              </a:ext>
            </a:extLst>
          </p:cNvPr>
          <p:cNvCxnSpPr>
            <a:cxnSpLocks/>
            <a:stCxn id="16" idx="3"/>
          </p:cNvCxnSpPr>
          <p:nvPr/>
        </p:nvCxnSpPr>
        <p:spPr>
          <a:xfrm>
            <a:off x="3141724" y="2761488"/>
            <a:ext cx="19285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Internal Storage 21">
            <a:extLst>
              <a:ext uri="{FF2B5EF4-FFF2-40B4-BE49-F238E27FC236}">
                <a16:creationId xmlns:a16="http://schemas.microsoft.com/office/drawing/2014/main" id="{8C6653AF-3FBD-2D41-ADFC-88F1F828A171}"/>
              </a:ext>
            </a:extLst>
          </p:cNvPr>
          <p:cNvSpPr/>
          <p:nvPr/>
        </p:nvSpPr>
        <p:spPr>
          <a:xfrm>
            <a:off x="3558370" y="2322733"/>
            <a:ext cx="114300" cy="361633"/>
          </a:xfrm>
          <a:prstGeom prst="flowChartInternalStorag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Internal Storage 22">
            <a:extLst>
              <a:ext uri="{FF2B5EF4-FFF2-40B4-BE49-F238E27FC236}">
                <a16:creationId xmlns:a16="http://schemas.microsoft.com/office/drawing/2014/main" id="{AB7C68A3-2D77-DA4D-8D4A-0CC51DED46F8}"/>
              </a:ext>
            </a:extLst>
          </p:cNvPr>
          <p:cNvSpPr/>
          <p:nvPr/>
        </p:nvSpPr>
        <p:spPr>
          <a:xfrm>
            <a:off x="3762724" y="2322733"/>
            <a:ext cx="114300" cy="361633"/>
          </a:xfrm>
          <a:prstGeom prst="flowChartInternalStorag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Internal Storage 23">
            <a:extLst>
              <a:ext uri="{FF2B5EF4-FFF2-40B4-BE49-F238E27FC236}">
                <a16:creationId xmlns:a16="http://schemas.microsoft.com/office/drawing/2014/main" id="{E9C0B351-7C6D-AE47-9EB1-1381D98CB715}"/>
              </a:ext>
            </a:extLst>
          </p:cNvPr>
          <p:cNvSpPr/>
          <p:nvPr/>
        </p:nvSpPr>
        <p:spPr>
          <a:xfrm>
            <a:off x="3967078" y="2322733"/>
            <a:ext cx="114300" cy="361633"/>
          </a:xfrm>
          <a:prstGeom prst="flowChartInternalStorag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Internal Storage 24">
            <a:extLst>
              <a:ext uri="{FF2B5EF4-FFF2-40B4-BE49-F238E27FC236}">
                <a16:creationId xmlns:a16="http://schemas.microsoft.com/office/drawing/2014/main" id="{0B723FB5-E3E5-1047-96E2-3B67CD58C45E}"/>
              </a:ext>
            </a:extLst>
          </p:cNvPr>
          <p:cNvSpPr/>
          <p:nvPr/>
        </p:nvSpPr>
        <p:spPr>
          <a:xfrm>
            <a:off x="4171432" y="2322733"/>
            <a:ext cx="114300" cy="361633"/>
          </a:xfrm>
          <a:prstGeom prst="flowChartInternalStorag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Internal Storage 25">
            <a:extLst>
              <a:ext uri="{FF2B5EF4-FFF2-40B4-BE49-F238E27FC236}">
                <a16:creationId xmlns:a16="http://schemas.microsoft.com/office/drawing/2014/main" id="{9009DC64-A755-B845-8E74-55D52775133E}"/>
              </a:ext>
            </a:extLst>
          </p:cNvPr>
          <p:cNvSpPr/>
          <p:nvPr/>
        </p:nvSpPr>
        <p:spPr>
          <a:xfrm>
            <a:off x="4375786" y="2322733"/>
            <a:ext cx="114300" cy="361633"/>
          </a:xfrm>
          <a:prstGeom prst="flowChartInternalStorag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65787371-26AA-4248-BF20-7DA9DC204B66}"/>
              </a:ext>
            </a:extLst>
          </p:cNvPr>
          <p:cNvSpPr txBox="1"/>
          <p:nvPr/>
        </p:nvSpPr>
        <p:spPr>
          <a:xfrm>
            <a:off x="7769079" y="1708768"/>
            <a:ext cx="1050914" cy="646331"/>
          </a:xfrm>
          <a:prstGeom prst="rect">
            <a:avLst/>
          </a:prstGeom>
          <a:noFill/>
        </p:spPr>
        <p:txBody>
          <a:bodyPr wrap="square" rtlCol="0">
            <a:spAutoFit/>
          </a:bodyPr>
          <a:lstStyle/>
          <a:p>
            <a:pPr algn="ctr"/>
            <a:r>
              <a:rPr lang="en-US" dirty="0"/>
              <a:t>Tagged packets</a:t>
            </a:r>
          </a:p>
        </p:txBody>
      </p:sp>
      <p:cxnSp>
        <p:nvCxnSpPr>
          <p:cNvPr id="32" name="Straight Arrow Connector 31">
            <a:extLst>
              <a:ext uri="{FF2B5EF4-FFF2-40B4-BE49-F238E27FC236}">
                <a16:creationId xmlns:a16="http://schemas.microsoft.com/office/drawing/2014/main" id="{18AABF16-0A54-6441-AF75-595E9F4CD643}"/>
              </a:ext>
            </a:extLst>
          </p:cNvPr>
          <p:cNvCxnSpPr>
            <a:cxnSpLocks/>
          </p:cNvCxnSpPr>
          <p:nvPr/>
        </p:nvCxnSpPr>
        <p:spPr>
          <a:xfrm>
            <a:off x="7356503" y="2761488"/>
            <a:ext cx="1984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Internal Storage 32">
            <a:extLst>
              <a:ext uri="{FF2B5EF4-FFF2-40B4-BE49-F238E27FC236}">
                <a16:creationId xmlns:a16="http://schemas.microsoft.com/office/drawing/2014/main" id="{F9F3F011-9361-7B42-B1A0-E694E7563099}"/>
              </a:ext>
            </a:extLst>
          </p:cNvPr>
          <p:cNvSpPr/>
          <p:nvPr/>
        </p:nvSpPr>
        <p:spPr>
          <a:xfrm>
            <a:off x="7828774" y="2322733"/>
            <a:ext cx="114300" cy="361633"/>
          </a:xfrm>
          <a:prstGeom prst="flowChartInternalStorag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Internal Storage 33">
            <a:extLst>
              <a:ext uri="{FF2B5EF4-FFF2-40B4-BE49-F238E27FC236}">
                <a16:creationId xmlns:a16="http://schemas.microsoft.com/office/drawing/2014/main" id="{866DF60F-B08B-5749-87A8-24F8A35348F3}"/>
              </a:ext>
            </a:extLst>
          </p:cNvPr>
          <p:cNvSpPr/>
          <p:nvPr/>
        </p:nvSpPr>
        <p:spPr>
          <a:xfrm>
            <a:off x="8033128" y="2322733"/>
            <a:ext cx="114300" cy="361633"/>
          </a:xfrm>
          <a:prstGeom prst="flowChartInternalStorag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Internal Storage 34">
            <a:extLst>
              <a:ext uri="{FF2B5EF4-FFF2-40B4-BE49-F238E27FC236}">
                <a16:creationId xmlns:a16="http://schemas.microsoft.com/office/drawing/2014/main" id="{BA57811A-2D2C-B541-8A52-0CD03F561BAF}"/>
              </a:ext>
            </a:extLst>
          </p:cNvPr>
          <p:cNvSpPr/>
          <p:nvPr/>
        </p:nvSpPr>
        <p:spPr>
          <a:xfrm>
            <a:off x="8237482" y="2322733"/>
            <a:ext cx="114300" cy="361633"/>
          </a:xfrm>
          <a:prstGeom prst="flowChartInternalStorag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Internal Storage 35">
            <a:extLst>
              <a:ext uri="{FF2B5EF4-FFF2-40B4-BE49-F238E27FC236}">
                <a16:creationId xmlns:a16="http://schemas.microsoft.com/office/drawing/2014/main" id="{F0E54BDA-AFD4-F14E-A435-1DE53BC5C8A2}"/>
              </a:ext>
            </a:extLst>
          </p:cNvPr>
          <p:cNvSpPr/>
          <p:nvPr/>
        </p:nvSpPr>
        <p:spPr>
          <a:xfrm>
            <a:off x="8441836" y="2322733"/>
            <a:ext cx="114300" cy="361633"/>
          </a:xfrm>
          <a:prstGeom prst="flowChartInternalStorag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Internal Storage 36">
            <a:extLst>
              <a:ext uri="{FF2B5EF4-FFF2-40B4-BE49-F238E27FC236}">
                <a16:creationId xmlns:a16="http://schemas.microsoft.com/office/drawing/2014/main" id="{56F69CD1-A7F4-4148-BEF0-C16FBE1FC746}"/>
              </a:ext>
            </a:extLst>
          </p:cNvPr>
          <p:cNvSpPr/>
          <p:nvPr/>
        </p:nvSpPr>
        <p:spPr>
          <a:xfrm>
            <a:off x="8646190" y="2322733"/>
            <a:ext cx="114300" cy="361633"/>
          </a:xfrm>
          <a:prstGeom prst="flowChartInternalStorag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BC5A64CE-FDE0-D947-9B84-95B1094049F7}"/>
              </a:ext>
            </a:extLst>
          </p:cNvPr>
          <p:cNvSpPr txBox="1"/>
          <p:nvPr/>
        </p:nvSpPr>
        <p:spPr>
          <a:xfrm>
            <a:off x="9648614" y="1840163"/>
            <a:ext cx="1735320" cy="369332"/>
          </a:xfrm>
          <a:prstGeom prst="rect">
            <a:avLst/>
          </a:prstGeom>
          <a:noFill/>
        </p:spPr>
        <p:txBody>
          <a:bodyPr wrap="square" rtlCol="0">
            <a:spAutoFit/>
          </a:bodyPr>
          <a:lstStyle/>
          <a:p>
            <a:pPr algn="ctr"/>
            <a:r>
              <a:rPr lang="en-US" dirty="0"/>
              <a:t>Network Fabric</a:t>
            </a:r>
          </a:p>
        </p:txBody>
      </p:sp>
      <p:sp>
        <p:nvSpPr>
          <p:cNvPr id="39" name="Up-Down Arrow 38">
            <a:extLst>
              <a:ext uri="{FF2B5EF4-FFF2-40B4-BE49-F238E27FC236}">
                <a16:creationId xmlns:a16="http://schemas.microsoft.com/office/drawing/2014/main" id="{F12BFDD5-F62F-4042-885F-FEF404F6CEC2}"/>
              </a:ext>
            </a:extLst>
          </p:cNvPr>
          <p:cNvSpPr/>
          <p:nvPr/>
        </p:nvSpPr>
        <p:spPr>
          <a:xfrm>
            <a:off x="5975650" y="4148825"/>
            <a:ext cx="471723" cy="556882"/>
          </a:xfrm>
          <a:prstGeom prst="upDownArrow">
            <a:avLst>
              <a:gd name="adj1" fmla="val 50000"/>
              <a:gd name="adj2" fmla="val 25770"/>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034DABEA-1EFF-8B4D-A880-43BA4C91C8CF}"/>
              </a:ext>
            </a:extLst>
          </p:cNvPr>
          <p:cNvSpPr/>
          <p:nvPr/>
        </p:nvSpPr>
        <p:spPr>
          <a:xfrm>
            <a:off x="519546" y="1654191"/>
            <a:ext cx="8458199" cy="246653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DF16D7B5-AA9F-AA4F-8552-71686BA6984A}"/>
              </a:ext>
            </a:extLst>
          </p:cNvPr>
          <p:cNvSpPr/>
          <p:nvPr/>
        </p:nvSpPr>
        <p:spPr>
          <a:xfrm>
            <a:off x="4070944" y="4726323"/>
            <a:ext cx="3991065" cy="107465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A7CEB55B-40C3-D141-ABC6-2D7BA555F604}"/>
              </a:ext>
            </a:extLst>
          </p:cNvPr>
          <p:cNvSpPr txBox="1"/>
          <p:nvPr/>
        </p:nvSpPr>
        <p:spPr>
          <a:xfrm>
            <a:off x="3776871" y="4272182"/>
            <a:ext cx="2308645" cy="276999"/>
          </a:xfrm>
          <a:prstGeom prst="rect">
            <a:avLst/>
          </a:prstGeom>
          <a:noFill/>
        </p:spPr>
        <p:txBody>
          <a:bodyPr wrap="none" rtlCol="0">
            <a:spAutoFit/>
          </a:bodyPr>
          <a:lstStyle/>
          <a:p>
            <a:r>
              <a:rPr lang="en-US" sz="1200" dirty="0" err="1">
                <a:latin typeface="Consolas" panose="020B0609020204030204" pitchFamily="49" charset="0"/>
                <a:ea typeface="Fira Mono Medium for Powerline " panose="020B0609050000020004" pitchFamily="49" charset="0"/>
                <a:cs typeface="Consolas" panose="020B0609020204030204" pitchFamily="49" charset="0"/>
              </a:rPr>
              <a:t>insert_if_not_exist</a:t>
            </a:r>
            <a:r>
              <a:rPr lang="en-US" sz="1200" dirty="0">
                <a:latin typeface="Consolas" panose="020B0609020204030204" pitchFamily="49" charset="0"/>
                <a:ea typeface="Fira Mono Medium for Powerline " panose="020B0609050000020004" pitchFamily="49" charset="0"/>
                <a:cs typeface="Consolas" panose="020B0609020204030204" pitchFamily="49" charset="0"/>
              </a:rPr>
              <a:t>(flow)</a:t>
            </a:r>
          </a:p>
        </p:txBody>
      </p:sp>
      <p:sp>
        <p:nvSpPr>
          <p:cNvPr id="43" name="TextBox 42">
            <a:extLst>
              <a:ext uri="{FF2B5EF4-FFF2-40B4-BE49-F238E27FC236}">
                <a16:creationId xmlns:a16="http://schemas.microsoft.com/office/drawing/2014/main" id="{CFD1B232-7105-2F4F-8869-5B6869D37B94}"/>
              </a:ext>
            </a:extLst>
          </p:cNvPr>
          <p:cNvSpPr txBox="1"/>
          <p:nvPr/>
        </p:nvSpPr>
        <p:spPr>
          <a:xfrm>
            <a:off x="6447373" y="4242600"/>
            <a:ext cx="1459054" cy="276999"/>
          </a:xfrm>
          <a:prstGeom prst="rect">
            <a:avLst/>
          </a:prstGeom>
          <a:noFill/>
        </p:spPr>
        <p:txBody>
          <a:bodyPr wrap="none" rtlCol="0">
            <a:spAutoFit/>
          </a:bodyPr>
          <a:lstStyle/>
          <a:p>
            <a:r>
              <a:rPr lang="en-US" sz="1200" dirty="0" err="1">
                <a:latin typeface="Consolas" panose="020B0609020204030204" pitchFamily="49" charset="0"/>
                <a:ea typeface="Fira Mono Medium for Powerline " panose="020B0609050000020004" pitchFamily="49" charset="0"/>
                <a:cs typeface="Consolas" panose="020B0609020204030204" pitchFamily="49" charset="0"/>
              </a:rPr>
              <a:t>byte_sent</a:t>
            </a:r>
            <a:r>
              <a:rPr lang="en-US" sz="1200" dirty="0">
                <a:latin typeface="Consolas" panose="020B0609020204030204" pitchFamily="49" charset="0"/>
                <a:ea typeface="Fira Mono Medium for Powerline " panose="020B0609050000020004" pitchFamily="49" charset="0"/>
                <a:cs typeface="Consolas" panose="020B0609020204030204" pitchFamily="49" charset="0"/>
              </a:rPr>
              <a:t>(flow)</a:t>
            </a:r>
          </a:p>
        </p:txBody>
      </p:sp>
      <p:pic>
        <p:nvPicPr>
          <p:cNvPr id="45" name="Picture 44">
            <a:extLst>
              <a:ext uri="{FF2B5EF4-FFF2-40B4-BE49-F238E27FC236}">
                <a16:creationId xmlns:a16="http://schemas.microsoft.com/office/drawing/2014/main" id="{2174507B-389C-2847-9DF8-D16AF0B0AEA7}"/>
              </a:ext>
            </a:extLst>
          </p:cNvPr>
          <p:cNvPicPr>
            <a:picLocks noChangeAspect="1"/>
          </p:cNvPicPr>
          <p:nvPr/>
        </p:nvPicPr>
        <p:blipFill>
          <a:blip r:embed="rId4"/>
          <a:stretch>
            <a:fillRect/>
          </a:stretch>
        </p:blipFill>
        <p:spPr>
          <a:xfrm>
            <a:off x="10098523" y="4491605"/>
            <a:ext cx="1518397" cy="1301483"/>
          </a:xfrm>
          <a:prstGeom prst="rect">
            <a:avLst/>
          </a:prstGeom>
        </p:spPr>
      </p:pic>
      <p:sp>
        <p:nvSpPr>
          <p:cNvPr id="46" name="TextBox 45">
            <a:extLst>
              <a:ext uri="{FF2B5EF4-FFF2-40B4-BE49-F238E27FC236}">
                <a16:creationId xmlns:a16="http://schemas.microsoft.com/office/drawing/2014/main" id="{5F481DD5-CF82-6F45-8793-BA1A41EF7062}"/>
              </a:ext>
            </a:extLst>
          </p:cNvPr>
          <p:cNvSpPr txBox="1"/>
          <p:nvPr/>
        </p:nvSpPr>
        <p:spPr>
          <a:xfrm>
            <a:off x="10098523" y="5036137"/>
            <a:ext cx="1559401" cy="36933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Central System</a:t>
            </a:r>
          </a:p>
        </p:txBody>
      </p:sp>
      <p:sp>
        <p:nvSpPr>
          <p:cNvPr id="48" name="Right Arrow 47">
            <a:extLst>
              <a:ext uri="{FF2B5EF4-FFF2-40B4-BE49-F238E27FC236}">
                <a16:creationId xmlns:a16="http://schemas.microsoft.com/office/drawing/2014/main" id="{14586E67-BDEF-CB4F-BEB6-11021A6B11CB}"/>
              </a:ext>
            </a:extLst>
          </p:cNvPr>
          <p:cNvSpPr/>
          <p:nvPr/>
        </p:nvSpPr>
        <p:spPr>
          <a:xfrm>
            <a:off x="8760490" y="5017204"/>
            <a:ext cx="497810" cy="407197"/>
          </a:xfrm>
          <a:prstGeom prst="rightArrow">
            <a:avLst>
              <a:gd name="adj1" fmla="val 42283"/>
              <a:gd name="adj2" fmla="val 38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A9692A9-F6A0-E542-B4B2-59F73ABCC161}"/>
                  </a:ext>
                </a:extLst>
              </p:cNvPr>
              <p:cNvSpPr txBox="1"/>
              <p:nvPr/>
            </p:nvSpPr>
            <p:spPr>
              <a:xfrm>
                <a:off x="8162498" y="5444221"/>
                <a:ext cx="2440910" cy="958660"/>
              </a:xfrm>
              <a:prstGeom prst="rect">
                <a:avLst/>
              </a:prstGeom>
              <a:noFill/>
            </p:spPr>
            <p:txBody>
              <a:bodyPr wrap="square" rtlCol="0">
                <a:spAutoFit/>
              </a:bodyPr>
              <a:lstStyle/>
              <a:p>
                <a:r>
                  <a:rPr lang="en-US" dirty="0"/>
                  <a:t>State (in cur. time step t): </a:t>
                </a:r>
              </a:p>
              <a:p>
                <a:pPr marL="285750" indent="-285750">
                  <a:buFont typeface="Arial" panose="020B0604020202020204" pitchFamily="34" charset="0"/>
                  <a:buChar char="•"/>
                </a:pPr>
                <a:r>
                  <a:rPr lang="en-US" dirty="0"/>
                  <a:t>Active flows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𝐹</m:t>
                        </m:r>
                      </m:e>
                      <m:sub>
                        <m:r>
                          <a:rPr lang="en-US" b="0" i="1" smtClean="0">
                            <a:latin typeface="Cambria Math" panose="02040503050406030204" pitchFamily="18" charset="0"/>
                          </a:rPr>
                          <m:t>𝑎</m:t>
                        </m:r>
                      </m:sub>
                      <m:sup>
                        <m:r>
                          <a:rPr lang="en-US" i="1">
                            <a:latin typeface="Cambria Math" panose="02040503050406030204" pitchFamily="18" charset="0"/>
                          </a:rPr>
                          <m:t>𝑡</m:t>
                        </m:r>
                      </m:sup>
                    </m:sSubSup>
                  </m:oMath>
                </a14:m>
                <a:endParaRPr lang="en-US" dirty="0"/>
              </a:p>
              <a:p>
                <a:pPr marL="285750" indent="-285750">
                  <a:buFont typeface="Arial" panose="020B0604020202020204" pitchFamily="34" charset="0"/>
                  <a:buChar char="•"/>
                </a:pPr>
                <a:r>
                  <a:rPr lang="en-US" dirty="0"/>
                  <a:t>Finished flows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𝑑</m:t>
                        </m:r>
                      </m:sub>
                      <m:sup>
                        <m:r>
                          <a:rPr lang="en-US" b="0" i="1" smtClean="0">
                            <a:latin typeface="Cambria Math" panose="02040503050406030204" pitchFamily="18" charset="0"/>
                          </a:rPr>
                          <m:t>𝑡</m:t>
                        </m:r>
                      </m:sup>
                    </m:sSubSup>
                  </m:oMath>
                </a14:m>
                <a:endParaRPr lang="en-US" dirty="0"/>
              </a:p>
            </p:txBody>
          </p:sp>
        </mc:Choice>
        <mc:Fallback xmlns="">
          <p:sp>
            <p:nvSpPr>
              <p:cNvPr id="49" name="TextBox 48">
                <a:extLst>
                  <a:ext uri="{FF2B5EF4-FFF2-40B4-BE49-F238E27FC236}">
                    <a16:creationId xmlns:a16="http://schemas.microsoft.com/office/drawing/2014/main" id="{AA9692A9-F6A0-E542-B4B2-59F73ABCC161}"/>
                  </a:ext>
                </a:extLst>
              </p:cNvPr>
              <p:cNvSpPr txBox="1">
                <a:spLocks noRot="1" noChangeAspect="1" noMove="1" noResize="1" noEditPoints="1" noAdjustHandles="1" noChangeArrowheads="1" noChangeShapeType="1" noTextEdit="1"/>
              </p:cNvSpPr>
              <p:nvPr/>
            </p:nvSpPr>
            <p:spPr>
              <a:xfrm>
                <a:off x="8162498" y="5444221"/>
                <a:ext cx="2440910" cy="958660"/>
              </a:xfrm>
              <a:prstGeom prst="rect">
                <a:avLst/>
              </a:prstGeom>
              <a:blipFill>
                <a:blip r:embed="rId5"/>
                <a:stretch>
                  <a:fillRect l="-2073" t="-2632" r="-3627" b="-6579"/>
                </a:stretch>
              </a:blipFill>
            </p:spPr>
            <p:txBody>
              <a:bodyPr/>
              <a:lstStyle/>
              <a:p>
                <a:r>
                  <a:rPr lang="en-US">
                    <a:noFill/>
                  </a:rPr>
                  <a:t> </a:t>
                </a:r>
              </a:p>
            </p:txBody>
          </p:sp>
        </mc:Fallback>
      </mc:AlternateContent>
      <p:sp>
        <p:nvSpPr>
          <p:cNvPr id="50" name="Right Arrow 49">
            <a:extLst>
              <a:ext uri="{FF2B5EF4-FFF2-40B4-BE49-F238E27FC236}">
                <a16:creationId xmlns:a16="http://schemas.microsoft.com/office/drawing/2014/main" id="{63A94F9C-51A2-7348-B241-F54FDF7E85DE}"/>
              </a:ext>
            </a:extLst>
          </p:cNvPr>
          <p:cNvSpPr/>
          <p:nvPr/>
        </p:nvSpPr>
        <p:spPr>
          <a:xfrm rot="13036826">
            <a:off x="8678649" y="3918964"/>
            <a:ext cx="588964" cy="407197"/>
          </a:xfrm>
          <a:prstGeom prst="rightArrow">
            <a:avLst>
              <a:gd name="adj1" fmla="val 42283"/>
              <a:gd name="adj2" fmla="val 38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4478B2C-90C8-6D45-BD99-A894F528BAC9}"/>
                  </a:ext>
                </a:extLst>
              </p:cNvPr>
              <p:cNvSpPr txBox="1"/>
              <p:nvPr/>
            </p:nvSpPr>
            <p:spPr>
              <a:xfrm>
                <a:off x="9198684" y="4230062"/>
                <a:ext cx="1567032" cy="369332"/>
              </a:xfrm>
              <a:prstGeom prst="rect">
                <a:avLst/>
              </a:prstGeom>
              <a:noFill/>
            </p:spPr>
            <p:txBody>
              <a:bodyPr wrap="none" rtlCol="0">
                <a:spAutoFit/>
              </a:bodyPr>
              <a:lstStyle/>
              <a:p>
                <a:r>
                  <a:rPr lang="en-US" dirty="0"/>
                  <a:t>Thresholds: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oMath>
                </a14:m>
                <a:endParaRPr lang="en-US" dirty="0"/>
              </a:p>
            </p:txBody>
          </p:sp>
        </mc:Choice>
        <mc:Fallback xmlns="">
          <p:sp>
            <p:nvSpPr>
              <p:cNvPr id="51" name="TextBox 50">
                <a:extLst>
                  <a:ext uri="{FF2B5EF4-FFF2-40B4-BE49-F238E27FC236}">
                    <a16:creationId xmlns:a16="http://schemas.microsoft.com/office/drawing/2014/main" id="{14478B2C-90C8-6D45-BD99-A894F528BAC9}"/>
                  </a:ext>
                </a:extLst>
              </p:cNvPr>
              <p:cNvSpPr txBox="1">
                <a:spLocks noRot="1" noChangeAspect="1" noMove="1" noResize="1" noEditPoints="1" noAdjustHandles="1" noChangeArrowheads="1" noChangeShapeType="1" noTextEdit="1"/>
              </p:cNvSpPr>
              <p:nvPr/>
            </p:nvSpPr>
            <p:spPr>
              <a:xfrm>
                <a:off x="9198684" y="4230062"/>
                <a:ext cx="1567032" cy="369332"/>
              </a:xfrm>
              <a:prstGeom prst="rect">
                <a:avLst/>
              </a:prstGeom>
              <a:blipFill>
                <a:blip r:embed="rId6"/>
                <a:stretch>
                  <a:fillRect l="-2400" t="-6667" b="-2666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FBF75288-79D5-F847-B3CF-119FE01148A3}"/>
              </a:ext>
            </a:extLst>
          </p:cNvPr>
          <p:cNvSpPr/>
          <p:nvPr/>
        </p:nvSpPr>
        <p:spPr>
          <a:xfrm>
            <a:off x="7852669" y="2322733"/>
            <a:ext cx="4571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A15D069-F6BD-244C-B5E2-558444E1182E}"/>
              </a:ext>
            </a:extLst>
          </p:cNvPr>
          <p:cNvSpPr/>
          <p:nvPr/>
        </p:nvSpPr>
        <p:spPr>
          <a:xfrm>
            <a:off x="8062173" y="2322733"/>
            <a:ext cx="4571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14D7DB2-269E-4D41-8BD1-0D80D0D1500E}"/>
              </a:ext>
            </a:extLst>
          </p:cNvPr>
          <p:cNvSpPr/>
          <p:nvPr/>
        </p:nvSpPr>
        <p:spPr>
          <a:xfrm>
            <a:off x="8271677" y="2322733"/>
            <a:ext cx="4571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89D3ACC-3BD0-6B40-B8C5-ED1534CE204A}"/>
              </a:ext>
            </a:extLst>
          </p:cNvPr>
          <p:cNvSpPr/>
          <p:nvPr/>
        </p:nvSpPr>
        <p:spPr>
          <a:xfrm>
            <a:off x="8481181" y="2322733"/>
            <a:ext cx="4571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E5F3321-11DC-2842-84BA-E7D179E0551F}"/>
              </a:ext>
            </a:extLst>
          </p:cNvPr>
          <p:cNvSpPr/>
          <p:nvPr/>
        </p:nvSpPr>
        <p:spPr>
          <a:xfrm>
            <a:off x="8690685" y="2322733"/>
            <a:ext cx="4571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677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CC0C-BC33-384D-9061-9D89FC07B58E}"/>
              </a:ext>
            </a:extLst>
          </p:cNvPr>
          <p:cNvSpPr>
            <a:spLocks noGrp="1"/>
          </p:cNvSpPr>
          <p:nvPr>
            <p:ph type="title"/>
          </p:nvPr>
        </p:nvSpPr>
        <p:spPr>
          <a:xfrm>
            <a:off x="0" y="156118"/>
            <a:ext cx="4883728" cy="591014"/>
          </a:xfrm>
        </p:spPr>
        <p:txBody>
          <a:bodyPr>
            <a:normAutofit fontScale="90000"/>
          </a:bodyPr>
          <a:lstStyle/>
          <a:p>
            <a:r>
              <a:rPr lang="en-US" dirty="0"/>
              <a:t>RL Agent for Long Flows (</a:t>
            </a:r>
            <a:r>
              <a:rPr lang="en-US" dirty="0" err="1"/>
              <a:t>lRLA</a:t>
            </a:r>
            <a:r>
              <a:rPr lang="en-US" dirty="0"/>
              <a:t>)</a:t>
            </a:r>
          </a:p>
        </p:txBody>
      </p:sp>
      <p:sp>
        <p:nvSpPr>
          <p:cNvPr id="3" name="Content Placeholder 2">
            <a:extLst>
              <a:ext uri="{FF2B5EF4-FFF2-40B4-BE49-F238E27FC236}">
                <a16:creationId xmlns:a16="http://schemas.microsoft.com/office/drawing/2014/main" id="{02142DA6-C27F-224E-8CFD-68B3D677D73A}"/>
              </a:ext>
            </a:extLst>
          </p:cNvPr>
          <p:cNvSpPr>
            <a:spLocks noGrp="1"/>
          </p:cNvSpPr>
          <p:nvPr>
            <p:ph idx="1"/>
          </p:nvPr>
        </p:nvSpPr>
        <p:spPr>
          <a:xfrm>
            <a:off x="838200" y="923827"/>
            <a:ext cx="10515600" cy="2371954"/>
          </a:xfrm>
        </p:spPr>
        <p:txBody>
          <a:bodyPr>
            <a:normAutofit/>
          </a:bodyPr>
          <a:lstStyle/>
          <a:p>
            <a:r>
              <a:rPr lang="en-US" dirty="0"/>
              <a:t>Actions for long flows are discrete: priority and route.</a:t>
            </a:r>
          </a:p>
          <a:p>
            <a:pPr lvl="1"/>
            <a:r>
              <a:rPr lang="en-US" dirty="0"/>
              <a:t>Rate-limiting does not work well due to control loop latency.</a:t>
            </a:r>
          </a:p>
          <a:p>
            <a:pPr lvl="2"/>
            <a:r>
              <a:rPr lang="en-US" dirty="0"/>
              <a:t>Given</a:t>
            </a:r>
            <a:r>
              <a:rPr lang="zh-CN" altLang="en-US" dirty="0"/>
              <a:t> </a:t>
            </a:r>
            <a:r>
              <a:rPr lang="en-US" altLang="zh-CN" dirty="0"/>
              <a:t>choices, </a:t>
            </a:r>
            <a:r>
              <a:rPr lang="en-US" dirty="0" err="1"/>
              <a:t>lRLA</a:t>
            </a:r>
            <a:r>
              <a:rPr lang="en-US" dirty="0"/>
              <a:t> always ends up choosing the highest rate.</a:t>
            </a:r>
          </a:p>
          <a:p>
            <a:pPr lvl="1"/>
            <a:r>
              <a:rPr lang="en-US" dirty="0" err="1"/>
              <a:t>AuTO</a:t>
            </a:r>
            <a:r>
              <a:rPr lang="en-US" dirty="0"/>
              <a:t> relies on transport layer protocol (DCTCP) for congestion control, </a:t>
            </a:r>
            <a:r>
              <a:rPr lang="en-US" dirty="0" err="1"/>
              <a:t>incast</a:t>
            </a:r>
            <a:r>
              <a:rPr lang="en-US" dirty="0"/>
              <a:t> mitigation, and work conservation.</a:t>
            </a:r>
          </a:p>
        </p:txBody>
      </p:sp>
      <p:sp>
        <p:nvSpPr>
          <p:cNvPr id="4" name="Footer Placeholder 3">
            <a:extLst>
              <a:ext uri="{FF2B5EF4-FFF2-40B4-BE49-F238E27FC236}">
                <a16:creationId xmlns:a16="http://schemas.microsoft.com/office/drawing/2014/main" id="{126F80FD-01DA-CA45-95A0-E789B910AA20}"/>
              </a:ext>
            </a:extLst>
          </p:cNvPr>
          <p:cNvSpPr>
            <a:spLocks noGrp="1"/>
          </p:cNvSpPr>
          <p:nvPr>
            <p:ph type="ftr" sz="quarter" idx="11"/>
          </p:nvPr>
        </p:nvSpPr>
        <p:spPr/>
        <p:txBody>
          <a:bodyPr/>
          <a:lstStyle/>
          <a:p>
            <a:r>
              <a:rPr lang="en-US"/>
              <a:t>SING Lab-CSE-HKUST</a:t>
            </a:r>
            <a:endParaRPr lang="en-US" dirty="0"/>
          </a:p>
        </p:txBody>
      </p:sp>
      <p:sp>
        <p:nvSpPr>
          <p:cNvPr id="5" name="Slide Number Placeholder 4">
            <a:extLst>
              <a:ext uri="{FF2B5EF4-FFF2-40B4-BE49-F238E27FC236}">
                <a16:creationId xmlns:a16="http://schemas.microsoft.com/office/drawing/2014/main" id="{19DE7385-975E-2948-ACEC-F34EBEA1A4DB}"/>
              </a:ext>
            </a:extLst>
          </p:cNvPr>
          <p:cNvSpPr>
            <a:spLocks noGrp="1"/>
          </p:cNvSpPr>
          <p:nvPr>
            <p:ph type="sldNum" sz="quarter" idx="12"/>
          </p:nvPr>
        </p:nvSpPr>
        <p:spPr/>
        <p:txBody>
          <a:bodyPr/>
          <a:lstStyle/>
          <a:p>
            <a:fld id="{2BE43E12-75C8-F547-8CFF-A7DFBF273010}" type="slidenum">
              <a:rPr lang="en-US" smtClean="0"/>
              <a:t>19</a:t>
            </a:fld>
            <a:endParaRPr lang="en-US"/>
          </a:p>
        </p:txBody>
      </p:sp>
      <p:sp>
        <p:nvSpPr>
          <p:cNvPr id="6" name="Rectangle 5">
            <a:extLst>
              <a:ext uri="{FF2B5EF4-FFF2-40B4-BE49-F238E27FC236}">
                <a16:creationId xmlns:a16="http://schemas.microsoft.com/office/drawing/2014/main" id="{E7A2B6CC-0CBE-DF43-B1A5-F2087B842106}"/>
              </a:ext>
            </a:extLst>
          </p:cNvPr>
          <p:cNvSpPr/>
          <p:nvPr/>
        </p:nvSpPr>
        <p:spPr>
          <a:xfrm>
            <a:off x="4067566" y="3576335"/>
            <a:ext cx="1899807" cy="2153779"/>
          </a:xfrm>
          <a:prstGeom prst="rect">
            <a:avLst/>
          </a:prstGeom>
          <a:solidFill>
            <a:schemeClr val="dk1">
              <a:alpha val="16000"/>
            </a:schemeClr>
          </a:solidFill>
          <a:ln>
            <a:noFill/>
          </a:ln>
        </p:spPr>
        <p:style>
          <a:lnRef idx="0">
            <a:scrgbClr r="0" g="0" b="0"/>
          </a:lnRef>
          <a:fillRef idx="0">
            <a:scrgbClr r="0" g="0" b="0"/>
          </a:fillRef>
          <a:effectRef idx="0">
            <a:scrgbClr r="0" g="0" b="0"/>
          </a:effectRef>
          <a:fontRef idx="minor">
            <a:schemeClr val="lt1"/>
          </a:fontRef>
        </p:style>
        <p:txBody>
          <a:bodyPr rtlCol="0" anchor="t"/>
          <a:lstStyle/>
          <a:p>
            <a:endParaRPr lang="en-US" dirty="0">
              <a:solidFill>
                <a:schemeClr val="tx1"/>
              </a:solidFill>
            </a:endParaRPr>
          </a:p>
        </p:txBody>
      </p:sp>
      <p:sp>
        <p:nvSpPr>
          <p:cNvPr id="7" name="Rectangle 6">
            <a:extLst>
              <a:ext uri="{FF2B5EF4-FFF2-40B4-BE49-F238E27FC236}">
                <a16:creationId xmlns:a16="http://schemas.microsoft.com/office/drawing/2014/main" id="{9CA623AB-404A-C142-AC1C-2662FC49CC4D}"/>
              </a:ext>
            </a:extLst>
          </p:cNvPr>
          <p:cNvSpPr/>
          <p:nvPr/>
        </p:nvSpPr>
        <p:spPr>
          <a:xfrm>
            <a:off x="4838722" y="4610288"/>
            <a:ext cx="904010" cy="2805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Policy</a:t>
            </a:r>
          </a:p>
        </p:txBody>
      </p:sp>
      <p:sp>
        <p:nvSpPr>
          <p:cNvPr id="9" name="TextBox 8">
            <a:extLst>
              <a:ext uri="{FF2B5EF4-FFF2-40B4-BE49-F238E27FC236}">
                <a16:creationId xmlns:a16="http://schemas.microsoft.com/office/drawing/2014/main" id="{A3599D14-1403-B84B-957B-91AB326D02CE}"/>
              </a:ext>
            </a:extLst>
          </p:cNvPr>
          <p:cNvSpPr txBox="1"/>
          <p:nvPr/>
        </p:nvSpPr>
        <p:spPr>
          <a:xfrm>
            <a:off x="3009923" y="4403818"/>
            <a:ext cx="808235" cy="369332"/>
          </a:xfrm>
          <a:prstGeom prst="rect">
            <a:avLst/>
          </a:prstGeom>
          <a:noFill/>
        </p:spPr>
        <p:txBody>
          <a:bodyPr wrap="none" rtlCol="0">
            <a:spAutoFit/>
          </a:bodyPr>
          <a:lstStyle/>
          <a:p>
            <a:r>
              <a:rPr lang="en-US" dirty="0"/>
              <a:t>State s</a:t>
            </a:r>
          </a:p>
        </p:txBody>
      </p:sp>
      <p:sp>
        <p:nvSpPr>
          <p:cNvPr id="10" name="Rectangle 9">
            <a:extLst>
              <a:ext uri="{FF2B5EF4-FFF2-40B4-BE49-F238E27FC236}">
                <a16:creationId xmlns:a16="http://schemas.microsoft.com/office/drawing/2014/main" id="{A8D71A53-9C28-B749-AA79-89EF97706735}"/>
              </a:ext>
            </a:extLst>
          </p:cNvPr>
          <p:cNvSpPr/>
          <p:nvPr/>
        </p:nvSpPr>
        <p:spPr>
          <a:xfrm>
            <a:off x="1665510" y="4402470"/>
            <a:ext cx="1319646" cy="696191"/>
          </a:xfrm>
          <a:prstGeom prst="rect">
            <a:avLst/>
          </a:prstGeom>
          <a:solidFill>
            <a:schemeClr val="accent2"/>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DCN</a:t>
            </a:r>
          </a:p>
          <a:p>
            <a:pPr algn="ctr"/>
            <a:r>
              <a:rPr lang="en-US" dirty="0"/>
              <a:t>Environment</a:t>
            </a:r>
          </a:p>
        </p:txBody>
      </p:sp>
      <p:cxnSp>
        <p:nvCxnSpPr>
          <p:cNvPr id="11" name="Elbow Connector 10">
            <a:extLst>
              <a:ext uri="{FF2B5EF4-FFF2-40B4-BE49-F238E27FC236}">
                <a16:creationId xmlns:a16="http://schemas.microsoft.com/office/drawing/2014/main" id="{694D3892-E50A-4F4F-8E51-88329E4FF1A8}"/>
              </a:ext>
            </a:extLst>
          </p:cNvPr>
          <p:cNvCxnSpPr>
            <a:stCxn id="10" idx="3"/>
            <a:endCxn id="7" idx="1"/>
          </p:cNvCxnSpPr>
          <p:nvPr/>
        </p:nvCxnSpPr>
        <p:spPr>
          <a:xfrm flipV="1">
            <a:off x="2985156" y="4750565"/>
            <a:ext cx="1853566"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1E6100A-9218-124D-8E5D-7D51F8FF53C2}"/>
              </a:ext>
            </a:extLst>
          </p:cNvPr>
          <p:cNvSpPr txBox="1"/>
          <p:nvPr/>
        </p:nvSpPr>
        <p:spPr>
          <a:xfrm>
            <a:off x="6061883" y="4402470"/>
            <a:ext cx="4437753" cy="646331"/>
          </a:xfrm>
          <a:prstGeom prst="rect">
            <a:avLst/>
          </a:prstGeom>
          <a:noFill/>
        </p:spPr>
        <p:txBody>
          <a:bodyPr wrap="none" rtlCol="0">
            <a:spAutoFit/>
          </a:bodyPr>
          <a:lstStyle/>
          <a:p>
            <a:pPr marL="285750" indent="-285750">
              <a:buFont typeface="Arial" panose="020B0604020202020204" pitchFamily="34" charset="0"/>
              <a:buChar char="•"/>
            </a:pPr>
            <a:r>
              <a:rPr lang="en-US" dirty="0"/>
              <a:t>Policy DNN generates action given state.</a:t>
            </a:r>
          </a:p>
          <a:p>
            <a:pPr marL="285750" indent="-285750">
              <a:buFont typeface="Arial" panose="020B0604020202020204" pitchFamily="34" charset="0"/>
              <a:buChar char="•"/>
            </a:pPr>
            <a:r>
              <a:rPr lang="en-US" dirty="0"/>
              <a:t>Policy DNN is updated with reward signals.</a:t>
            </a:r>
          </a:p>
        </p:txBody>
      </p:sp>
      <p:cxnSp>
        <p:nvCxnSpPr>
          <p:cNvPr id="15" name="Elbow Connector 14">
            <a:extLst>
              <a:ext uri="{FF2B5EF4-FFF2-40B4-BE49-F238E27FC236}">
                <a16:creationId xmlns:a16="http://schemas.microsoft.com/office/drawing/2014/main" id="{CCE91A10-5395-7D45-9AFC-4F7A358EC267}"/>
              </a:ext>
            </a:extLst>
          </p:cNvPr>
          <p:cNvCxnSpPr>
            <a:cxnSpLocks/>
            <a:stCxn id="10" idx="2"/>
            <a:endCxn id="7" idx="2"/>
          </p:cNvCxnSpPr>
          <p:nvPr/>
        </p:nvCxnSpPr>
        <p:spPr>
          <a:xfrm rot="5400000" flipH="1" flipV="1">
            <a:off x="3704120" y="3512055"/>
            <a:ext cx="207819" cy="2965394"/>
          </a:xfrm>
          <a:prstGeom prst="bentConnector3">
            <a:avLst>
              <a:gd name="adj1" fmla="val -11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2DA8258-5BB8-2841-966C-EE4B50BC1515}"/>
              </a:ext>
            </a:extLst>
          </p:cNvPr>
          <p:cNvSpPr txBox="1"/>
          <p:nvPr/>
        </p:nvSpPr>
        <p:spPr>
          <a:xfrm>
            <a:off x="2924088" y="5360782"/>
            <a:ext cx="1019959" cy="369332"/>
          </a:xfrm>
          <a:prstGeom prst="rect">
            <a:avLst/>
          </a:prstGeom>
          <a:noFill/>
        </p:spPr>
        <p:txBody>
          <a:bodyPr wrap="none" rtlCol="0">
            <a:spAutoFit/>
          </a:bodyPr>
          <a:lstStyle/>
          <a:p>
            <a:r>
              <a:rPr lang="en-US" dirty="0"/>
              <a:t>Reward r</a:t>
            </a:r>
          </a:p>
        </p:txBody>
      </p:sp>
      <p:cxnSp>
        <p:nvCxnSpPr>
          <p:cNvPr id="17" name="Elbow Connector 16">
            <a:extLst>
              <a:ext uri="{FF2B5EF4-FFF2-40B4-BE49-F238E27FC236}">
                <a16:creationId xmlns:a16="http://schemas.microsoft.com/office/drawing/2014/main" id="{1C8F031D-876A-D144-A823-32FE7B5BE339}"/>
              </a:ext>
            </a:extLst>
          </p:cNvPr>
          <p:cNvCxnSpPr>
            <a:cxnSpLocks/>
            <a:stCxn id="7" idx="0"/>
            <a:endCxn id="10" idx="0"/>
          </p:cNvCxnSpPr>
          <p:nvPr/>
        </p:nvCxnSpPr>
        <p:spPr>
          <a:xfrm rot="16200000" flipV="1">
            <a:off x="3704121" y="3023682"/>
            <a:ext cx="207818" cy="2965394"/>
          </a:xfrm>
          <a:prstGeom prst="bentConnector3">
            <a:avLst>
              <a:gd name="adj1" fmla="val 21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2C98E9-1247-504E-B64A-70EA90045CC9}"/>
              </a:ext>
            </a:extLst>
          </p:cNvPr>
          <p:cNvSpPr txBox="1"/>
          <p:nvPr/>
        </p:nvSpPr>
        <p:spPr>
          <a:xfrm>
            <a:off x="2947405" y="3730843"/>
            <a:ext cx="933269" cy="369332"/>
          </a:xfrm>
          <a:prstGeom prst="rect">
            <a:avLst/>
          </a:prstGeom>
          <a:noFill/>
        </p:spPr>
        <p:txBody>
          <a:bodyPr wrap="none" rtlCol="0">
            <a:spAutoFit/>
          </a:bodyPr>
          <a:lstStyle/>
          <a:p>
            <a:r>
              <a:rPr lang="en-US" dirty="0"/>
              <a:t>Action a</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B8E482E-D8A3-9D43-9F0D-3416DF2DCAA0}"/>
                  </a:ext>
                </a:extLst>
              </p:cNvPr>
              <p:cNvSpPr txBox="1"/>
              <p:nvPr/>
            </p:nvSpPr>
            <p:spPr>
              <a:xfrm>
                <a:off x="6770541" y="4044591"/>
                <a:ext cx="10174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3B8E482E-D8A3-9D43-9F0D-3416DF2DCAA0}"/>
                  </a:ext>
                </a:extLst>
              </p:cNvPr>
              <p:cNvSpPr txBox="1">
                <a:spLocks noRot="1" noChangeAspect="1" noMove="1" noResize="1" noEditPoints="1" noAdjustHandles="1" noChangeArrowheads="1" noChangeShapeType="1" noTextEdit="1"/>
              </p:cNvSpPr>
              <p:nvPr/>
            </p:nvSpPr>
            <p:spPr>
              <a:xfrm>
                <a:off x="6770541" y="4044591"/>
                <a:ext cx="1017458" cy="369332"/>
              </a:xfrm>
              <a:prstGeom prst="rect">
                <a:avLst/>
              </a:prstGeom>
              <a:blipFill>
                <a:blip r:embed="rId3"/>
                <a:stretch>
                  <a:fillRect b="-9677"/>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ACB36B2-75A1-C649-875E-BF753A8FF1EE}"/>
              </a:ext>
            </a:extLst>
          </p:cNvPr>
          <p:cNvSpPr txBox="1"/>
          <p:nvPr/>
        </p:nvSpPr>
        <p:spPr>
          <a:xfrm>
            <a:off x="4130082" y="3604286"/>
            <a:ext cx="579005" cy="369332"/>
          </a:xfrm>
          <a:prstGeom prst="rect">
            <a:avLst/>
          </a:prstGeom>
          <a:noFill/>
        </p:spPr>
        <p:txBody>
          <a:bodyPr wrap="none" rtlCol="0">
            <a:spAutoFit/>
          </a:bodyPr>
          <a:lstStyle/>
          <a:p>
            <a:r>
              <a:rPr lang="en-US" dirty="0" err="1"/>
              <a:t>lRLA</a:t>
            </a:r>
            <a:endParaRPr lang="en-US" dirty="0"/>
          </a:p>
        </p:txBody>
      </p:sp>
      <p:sp>
        <p:nvSpPr>
          <p:cNvPr id="27" name="TextBox 26">
            <a:extLst>
              <a:ext uri="{FF2B5EF4-FFF2-40B4-BE49-F238E27FC236}">
                <a16:creationId xmlns:a16="http://schemas.microsoft.com/office/drawing/2014/main" id="{ED75EF44-FD81-6F47-B63F-B38A8E8F42DF}"/>
              </a:ext>
            </a:extLst>
          </p:cNvPr>
          <p:cNvSpPr txBox="1"/>
          <p:nvPr/>
        </p:nvSpPr>
        <p:spPr>
          <a:xfrm>
            <a:off x="1452234" y="3425807"/>
            <a:ext cx="2371162" cy="30777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sz="1400" dirty="0">
                <a:solidFill>
                  <a:schemeClr val="tx1"/>
                </a:solidFill>
                <a:latin typeface="Consolas" panose="020B0609020204030204" pitchFamily="49" charset="0"/>
                <a:cs typeface="Consolas" panose="020B0609020204030204" pitchFamily="49" charset="0"/>
              </a:rPr>
              <a:t>{&lt;Priority, </a:t>
            </a:r>
            <a:r>
              <a:rPr lang="en-US" sz="1400" dirty="0" err="1">
                <a:solidFill>
                  <a:schemeClr val="tx1"/>
                </a:solidFill>
                <a:latin typeface="Consolas" panose="020B0609020204030204" pitchFamily="49" charset="0"/>
                <a:cs typeface="Consolas" panose="020B0609020204030204" pitchFamily="49" charset="0"/>
              </a:rPr>
              <a:t>Route_id</a:t>
            </a:r>
            <a:r>
              <a:rPr lang="en-US" sz="1400" dirty="0">
                <a:solidFill>
                  <a:schemeClr val="tx1"/>
                </a:solidFill>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35146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DB726E-03EA-1D40-8DD7-C411F4EEE427}"/>
              </a:ext>
            </a:extLst>
          </p:cNvPr>
          <p:cNvPicPr>
            <a:picLocks noChangeAspect="1"/>
          </p:cNvPicPr>
          <p:nvPr/>
        </p:nvPicPr>
        <p:blipFill rotWithShape="1">
          <a:blip r:embed="rId2"/>
          <a:srcRect t="11490" b="24721"/>
          <a:stretch/>
        </p:blipFill>
        <p:spPr>
          <a:xfrm>
            <a:off x="0" y="0"/>
            <a:ext cx="12192000" cy="5184844"/>
          </a:xfrm>
          <a:prstGeom prst="rect">
            <a:avLst/>
          </a:prstGeom>
        </p:spPr>
      </p:pic>
      <p:sp>
        <p:nvSpPr>
          <p:cNvPr id="2" name="Title 1">
            <a:extLst>
              <a:ext uri="{FF2B5EF4-FFF2-40B4-BE49-F238E27FC236}">
                <a16:creationId xmlns:a16="http://schemas.microsoft.com/office/drawing/2014/main" id="{75B3FA95-E1C8-475A-B255-9CDAA3999BE6}"/>
              </a:ext>
            </a:extLst>
          </p:cNvPr>
          <p:cNvSpPr>
            <a:spLocks noGrp="1"/>
          </p:cNvSpPr>
          <p:nvPr>
            <p:ph type="ctrTitle"/>
          </p:nvPr>
        </p:nvSpPr>
        <p:spPr>
          <a:xfrm>
            <a:off x="0" y="3383742"/>
            <a:ext cx="12192000" cy="620367"/>
          </a:xfrm>
          <a:solidFill>
            <a:srgbClr val="3458B0">
              <a:alpha val="50000"/>
            </a:srgbClr>
          </a:solidFill>
          <a:ln>
            <a:noFill/>
          </a:ln>
        </p:spPr>
        <p:style>
          <a:lnRef idx="0">
            <a:scrgbClr r="0" g="0" b="0"/>
          </a:lnRef>
          <a:fillRef idx="0">
            <a:scrgbClr r="0" g="0" b="0"/>
          </a:fillRef>
          <a:effectRef idx="0">
            <a:scrgbClr r="0" g="0" b="0"/>
          </a:effectRef>
          <a:fontRef idx="minor">
            <a:schemeClr val="lt1"/>
          </a:fontRef>
        </p:style>
        <p:txBody>
          <a:bodyPr anchor="ctr">
            <a:noAutofit/>
          </a:bodyPr>
          <a:lstStyle/>
          <a:p>
            <a:r>
              <a:rPr lang="en-US" sz="3600" dirty="0"/>
              <a:t>Scaling Deep Reinforcement Learning to Enable Datacenter-Scale</a:t>
            </a:r>
          </a:p>
        </p:txBody>
      </p:sp>
      <p:sp>
        <p:nvSpPr>
          <p:cNvPr id="3" name="Subtitle 2">
            <a:extLst>
              <a:ext uri="{FF2B5EF4-FFF2-40B4-BE49-F238E27FC236}">
                <a16:creationId xmlns:a16="http://schemas.microsoft.com/office/drawing/2014/main" id="{9C2F00AA-C5F6-4336-8EDA-0F6D39429952}"/>
              </a:ext>
            </a:extLst>
          </p:cNvPr>
          <p:cNvSpPr>
            <a:spLocks noGrp="1"/>
          </p:cNvSpPr>
          <p:nvPr>
            <p:ph type="subTitle" idx="1"/>
          </p:nvPr>
        </p:nvSpPr>
        <p:spPr>
          <a:xfrm>
            <a:off x="1524000" y="5337518"/>
            <a:ext cx="9144000" cy="949254"/>
          </a:xfrm>
        </p:spPr>
        <p:txBody>
          <a:bodyPr>
            <a:normAutofit/>
          </a:bodyPr>
          <a:lstStyle/>
          <a:p>
            <a:r>
              <a:rPr lang="en-US" sz="1800" b="1" dirty="0"/>
              <a:t>Li Chen</a:t>
            </a:r>
            <a:r>
              <a:rPr lang="en-US" sz="1800" dirty="0"/>
              <a:t>, </a:t>
            </a:r>
            <a:r>
              <a:rPr lang="en-US" sz="1800" dirty="0" err="1"/>
              <a:t>Justinas</a:t>
            </a:r>
            <a:r>
              <a:rPr lang="en-US" sz="1800" dirty="0"/>
              <a:t> </a:t>
            </a:r>
            <a:r>
              <a:rPr lang="en-US" sz="1800" dirty="0" err="1"/>
              <a:t>Lingys</a:t>
            </a:r>
            <a:r>
              <a:rPr lang="en-US" sz="1800" dirty="0"/>
              <a:t>, Kai Chen, Feng Liu (SAIC)</a:t>
            </a:r>
          </a:p>
          <a:p>
            <a:r>
              <a:rPr lang="en-US" sz="1800" dirty="0"/>
              <a:t>SING Group, HKUST</a:t>
            </a:r>
          </a:p>
        </p:txBody>
      </p:sp>
      <p:sp>
        <p:nvSpPr>
          <p:cNvPr id="4" name="Rectangle 3">
            <a:extLst>
              <a:ext uri="{FF2B5EF4-FFF2-40B4-BE49-F238E27FC236}">
                <a16:creationId xmlns:a16="http://schemas.microsoft.com/office/drawing/2014/main" id="{3C9D7BA5-14C6-A942-B925-39161DEB8652}"/>
              </a:ext>
            </a:extLst>
          </p:cNvPr>
          <p:cNvSpPr/>
          <p:nvPr/>
        </p:nvSpPr>
        <p:spPr>
          <a:xfrm>
            <a:off x="0" y="4003545"/>
            <a:ext cx="12192000" cy="590931"/>
          </a:xfrm>
          <a:prstGeom prst="rect">
            <a:avLst/>
          </a:prstGeom>
          <a:solidFill>
            <a:srgbClr val="3458B0">
              <a:alpha val="50000"/>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pPr algn="ctr">
              <a:lnSpc>
                <a:spcPct val="90000"/>
              </a:lnSpc>
              <a:spcBef>
                <a:spcPct val="0"/>
              </a:spcBef>
            </a:pPr>
            <a:r>
              <a:rPr lang="en-US" sz="3600" dirty="0" err="1">
                <a:solidFill>
                  <a:schemeClr val="lt1"/>
                </a:solidFill>
              </a:rPr>
              <a:t>AuTO</a:t>
            </a:r>
            <a:endParaRPr lang="en-US" sz="3600" dirty="0">
              <a:solidFill>
                <a:schemeClr val="lt1"/>
              </a:solidFill>
            </a:endParaRPr>
          </a:p>
        </p:txBody>
      </p:sp>
    </p:spTree>
    <p:extLst>
      <p:ext uri="{BB962C8B-B14F-4D97-AF65-F5344CB8AC3E}">
        <p14:creationId xmlns:p14="http://schemas.microsoft.com/office/powerpoint/2010/main" val="2264301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5F9478F-1203-414A-9C8C-6810B9A894D3}"/>
              </a:ext>
            </a:extLst>
          </p:cNvPr>
          <p:cNvSpPr/>
          <p:nvPr/>
        </p:nvSpPr>
        <p:spPr>
          <a:xfrm>
            <a:off x="4067566" y="3148445"/>
            <a:ext cx="1899807" cy="2940628"/>
          </a:xfrm>
          <a:prstGeom prst="rect">
            <a:avLst/>
          </a:prstGeom>
          <a:solidFill>
            <a:schemeClr val="dk1">
              <a:alpha val="16000"/>
            </a:schemeClr>
          </a:solidFill>
          <a:ln>
            <a:noFill/>
          </a:ln>
        </p:spPr>
        <p:style>
          <a:lnRef idx="0">
            <a:scrgbClr r="0" g="0" b="0"/>
          </a:lnRef>
          <a:fillRef idx="0">
            <a:scrgbClr r="0" g="0" b="0"/>
          </a:fillRef>
          <a:effectRef idx="0">
            <a:scrgbClr r="0" g="0" b="0"/>
          </a:effectRef>
          <a:fontRef idx="minor">
            <a:schemeClr val="lt1"/>
          </a:fontRef>
        </p:style>
        <p:txBody>
          <a:bodyPr rtlCol="0" anchor="t"/>
          <a:lstStyle/>
          <a:p>
            <a:endParaRPr lang="en-US" dirty="0">
              <a:solidFill>
                <a:schemeClr val="tx1"/>
              </a:solidFill>
            </a:endParaRPr>
          </a:p>
        </p:txBody>
      </p:sp>
      <p:sp>
        <p:nvSpPr>
          <p:cNvPr id="2" name="Title 1">
            <a:extLst>
              <a:ext uri="{FF2B5EF4-FFF2-40B4-BE49-F238E27FC236}">
                <a16:creationId xmlns:a16="http://schemas.microsoft.com/office/drawing/2014/main" id="{6B35A714-7F4F-DD43-9851-4CE80439A34B}"/>
              </a:ext>
            </a:extLst>
          </p:cNvPr>
          <p:cNvSpPr>
            <a:spLocks noGrp="1"/>
          </p:cNvSpPr>
          <p:nvPr>
            <p:ph type="title"/>
          </p:nvPr>
        </p:nvSpPr>
        <p:spPr>
          <a:xfrm>
            <a:off x="0" y="156118"/>
            <a:ext cx="4790209" cy="591014"/>
          </a:xfrm>
        </p:spPr>
        <p:txBody>
          <a:bodyPr>
            <a:normAutofit fontScale="90000"/>
          </a:bodyPr>
          <a:lstStyle/>
          <a:p>
            <a:r>
              <a:rPr lang="en-US" dirty="0"/>
              <a:t>RL Agent for Short Flows (</a:t>
            </a:r>
            <a:r>
              <a:rPr lang="en-US" dirty="0" err="1"/>
              <a:t>sRLA</a:t>
            </a:r>
            <a:r>
              <a:rPr lang="en-US" dirty="0"/>
              <a:t>)</a:t>
            </a:r>
          </a:p>
        </p:txBody>
      </p:sp>
      <p:sp>
        <p:nvSpPr>
          <p:cNvPr id="3" name="Content Placeholder 2">
            <a:extLst>
              <a:ext uri="{FF2B5EF4-FFF2-40B4-BE49-F238E27FC236}">
                <a16:creationId xmlns:a16="http://schemas.microsoft.com/office/drawing/2014/main" id="{B56102FC-9A80-7349-9481-BD36F303F239}"/>
              </a:ext>
            </a:extLst>
          </p:cNvPr>
          <p:cNvSpPr>
            <a:spLocks noGrp="1"/>
          </p:cNvSpPr>
          <p:nvPr>
            <p:ph idx="1"/>
          </p:nvPr>
        </p:nvSpPr>
        <p:spPr>
          <a:xfrm>
            <a:off x="838200" y="923827"/>
            <a:ext cx="10515600" cy="2099420"/>
          </a:xfrm>
        </p:spPr>
        <p:txBody>
          <a:bodyPr>
            <a:normAutofit fontScale="85000" lnSpcReduction="10000"/>
          </a:bodyPr>
          <a:lstStyle/>
          <a:p>
            <a:r>
              <a:rPr lang="en-US" dirty="0"/>
              <a:t>Optimizes thresholds for MLFQ at end-hosts.</a:t>
            </a:r>
          </a:p>
          <a:p>
            <a:pPr lvl="1"/>
            <a:r>
              <a:rPr lang="en-US" dirty="0"/>
              <a:t>Challenge: Thresholds are continuous. </a:t>
            </a:r>
          </a:p>
          <a:p>
            <a:pPr lvl="1"/>
            <a:r>
              <a:rPr lang="en-US" dirty="0"/>
              <a:t>PG algorithm cannot handle it well.</a:t>
            </a:r>
          </a:p>
          <a:p>
            <a:r>
              <a:rPr lang="en-US" dirty="0" err="1"/>
              <a:t>sRLA</a:t>
            </a:r>
            <a:r>
              <a:rPr lang="en-US" dirty="0"/>
              <a:t> uses Deep Deterministic Policy Gradient (DDPG) to compute MLFQ thresholds.</a:t>
            </a:r>
          </a:p>
          <a:p>
            <a:pPr lvl="1"/>
            <a:r>
              <a:rPr lang="en-US" dirty="0"/>
              <a:t>Actor-critic algorithm</a:t>
            </a:r>
          </a:p>
          <a:p>
            <a:pPr lvl="1"/>
            <a:r>
              <a:rPr lang="en-US" dirty="0"/>
              <a:t>Combination of value-based methods and policy-based methods.</a:t>
            </a:r>
          </a:p>
        </p:txBody>
      </p:sp>
      <p:sp>
        <p:nvSpPr>
          <p:cNvPr id="4" name="Footer Placeholder 3">
            <a:extLst>
              <a:ext uri="{FF2B5EF4-FFF2-40B4-BE49-F238E27FC236}">
                <a16:creationId xmlns:a16="http://schemas.microsoft.com/office/drawing/2014/main" id="{E238B904-91FA-A94A-8352-7D76465101B2}"/>
              </a:ext>
            </a:extLst>
          </p:cNvPr>
          <p:cNvSpPr>
            <a:spLocks noGrp="1"/>
          </p:cNvSpPr>
          <p:nvPr>
            <p:ph type="ftr" sz="quarter" idx="11"/>
          </p:nvPr>
        </p:nvSpPr>
        <p:spPr/>
        <p:txBody>
          <a:bodyPr/>
          <a:lstStyle/>
          <a:p>
            <a:r>
              <a:rPr lang="en-US"/>
              <a:t>SING Lab-CSE-HKUST</a:t>
            </a:r>
            <a:endParaRPr lang="en-US" dirty="0"/>
          </a:p>
        </p:txBody>
      </p:sp>
      <p:sp>
        <p:nvSpPr>
          <p:cNvPr id="5" name="Slide Number Placeholder 4">
            <a:extLst>
              <a:ext uri="{FF2B5EF4-FFF2-40B4-BE49-F238E27FC236}">
                <a16:creationId xmlns:a16="http://schemas.microsoft.com/office/drawing/2014/main" id="{1BBB7A27-ECC1-0B4D-802C-2E60059D4D0D}"/>
              </a:ext>
            </a:extLst>
          </p:cNvPr>
          <p:cNvSpPr>
            <a:spLocks noGrp="1"/>
          </p:cNvSpPr>
          <p:nvPr>
            <p:ph type="sldNum" sz="quarter" idx="12"/>
          </p:nvPr>
        </p:nvSpPr>
        <p:spPr/>
        <p:txBody>
          <a:bodyPr/>
          <a:lstStyle/>
          <a:p>
            <a:fld id="{2BE43E12-75C8-F547-8CFF-A7DFBF273010}" type="slidenum">
              <a:rPr lang="en-US" smtClean="0"/>
              <a:t>20</a:t>
            </a:fld>
            <a:endParaRPr lang="en-US"/>
          </a:p>
        </p:txBody>
      </p:sp>
      <p:sp>
        <p:nvSpPr>
          <p:cNvPr id="10" name="Rectangle 9">
            <a:extLst>
              <a:ext uri="{FF2B5EF4-FFF2-40B4-BE49-F238E27FC236}">
                <a16:creationId xmlns:a16="http://schemas.microsoft.com/office/drawing/2014/main" id="{993026CB-67CD-4142-8D29-96F0667A5AFD}"/>
              </a:ext>
            </a:extLst>
          </p:cNvPr>
          <p:cNvSpPr/>
          <p:nvPr/>
        </p:nvSpPr>
        <p:spPr>
          <a:xfrm>
            <a:off x="4813955" y="4077528"/>
            <a:ext cx="904010" cy="2805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Actor</a:t>
            </a:r>
          </a:p>
        </p:txBody>
      </p:sp>
      <p:sp>
        <p:nvSpPr>
          <p:cNvPr id="11" name="Rectangle 10">
            <a:extLst>
              <a:ext uri="{FF2B5EF4-FFF2-40B4-BE49-F238E27FC236}">
                <a16:creationId xmlns:a16="http://schemas.microsoft.com/office/drawing/2014/main" id="{7D301FF0-0A1B-654B-A703-726AB8385DE5}"/>
              </a:ext>
            </a:extLst>
          </p:cNvPr>
          <p:cNvSpPr/>
          <p:nvPr/>
        </p:nvSpPr>
        <p:spPr>
          <a:xfrm>
            <a:off x="4813955" y="5229475"/>
            <a:ext cx="904010" cy="2805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Critic</a:t>
            </a:r>
          </a:p>
        </p:txBody>
      </p:sp>
      <p:sp>
        <p:nvSpPr>
          <p:cNvPr id="12" name="TextBox 11">
            <a:extLst>
              <a:ext uri="{FF2B5EF4-FFF2-40B4-BE49-F238E27FC236}">
                <a16:creationId xmlns:a16="http://schemas.microsoft.com/office/drawing/2014/main" id="{DB1C3708-63B6-D849-B5F4-6A4718716BA9}"/>
              </a:ext>
            </a:extLst>
          </p:cNvPr>
          <p:cNvSpPr txBox="1"/>
          <p:nvPr/>
        </p:nvSpPr>
        <p:spPr>
          <a:xfrm>
            <a:off x="3009923" y="4403818"/>
            <a:ext cx="808235" cy="369332"/>
          </a:xfrm>
          <a:prstGeom prst="rect">
            <a:avLst/>
          </a:prstGeom>
          <a:noFill/>
        </p:spPr>
        <p:txBody>
          <a:bodyPr wrap="none" rtlCol="0">
            <a:spAutoFit/>
          </a:bodyPr>
          <a:lstStyle/>
          <a:p>
            <a:r>
              <a:rPr lang="en-US" dirty="0"/>
              <a:t>State s</a:t>
            </a:r>
          </a:p>
        </p:txBody>
      </p:sp>
      <p:sp>
        <p:nvSpPr>
          <p:cNvPr id="14" name="Rectangle 13">
            <a:extLst>
              <a:ext uri="{FF2B5EF4-FFF2-40B4-BE49-F238E27FC236}">
                <a16:creationId xmlns:a16="http://schemas.microsoft.com/office/drawing/2014/main" id="{2B6BB3BD-30A2-074F-AC8F-1C896DDF1E2C}"/>
              </a:ext>
            </a:extLst>
          </p:cNvPr>
          <p:cNvSpPr/>
          <p:nvPr/>
        </p:nvSpPr>
        <p:spPr>
          <a:xfrm>
            <a:off x="1665510" y="4402470"/>
            <a:ext cx="1319646" cy="696191"/>
          </a:xfrm>
          <a:prstGeom prst="rect">
            <a:avLst/>
          </a:prstGeom>
          <a:solidFill>
            <a:schemeClr val="accent2"/>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DCN</a:t>
            </a:r>
          </a:p>
          <a:p>
            <a:pPr algn="ctr"/>
            <a:r>
              <a:rPr lang="en-US" dirty="0"/>
              <a:t>Environment</a:t>
            </a:r>
          </a:p>
        </p:txBody>
      </p:sp>
      <p:cxnSp>
        <p:nvCxnSpPr>
          <p:cNvPr id="16" name="Elbow Connector 15">
            <a:extLst>
              <a:ext uri="{FF2B5EF4-FFF2-40B4-BE49-F238E27FC236}">
                <a16:creationId xmlns:a16="http://schemas.microsoft.com/office/drawing/2014/main" id="{95E36FC8-2DEC-E54F-A4AA-EE670B7DDC61}"/>
              </a:ext>
            </a:extLst>
          </p:cNvPr>
          <p:cNvCxnSpPr>
            <a:stCxn id="14" idx="3"/>
            <a:endCxn id="10" idx="1"/>
          </p:cNvCxnSpPr>
          <p:nvPr/>
        </p:nvCxnSpPr>
        <p:spPr>
          <a:xfrm flipV="1">
            <a:off x="2985156" y="4217805"/>
            <a:ext cx="1828799" cy="532761"/>
          </a:xfrm>
          <a:prstGeom prst="bentConnector3">
            <a:avLst>
              <a:gd name="adj1" fmla="val 869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A75E924B-BA46-1045-813F-C2A2C12DFBDA}"/>
              </a:ext>
            </a:extLst>
          </p:cNvPr>
          <p:cNvCxnSpPr>
            <a:cxnSpLocks/>
            <a:stCxn id="14" idx="3"/>
            <a:endCxn id="11" idx="1"/>
          </p:cNvCxnSpPr>
          <p:nvPr/>
        </p:nvCxnSpPr>
        <p:spPr>
          <a:xfrm>
            <a:off x="2985156" y="4750566"/>
            <a:ext cx="1828799" cy="619186"/>
          </a:xfrm>
          <a:prstGeom prst="bentConnector3">
            <a:avLst>
              <a:gd name="adj1" fmla="val 8693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8F53123-8706-FB4D-882F-67C12D6D0413}"/>
              </a:ext>
            </a:extLst>
          </p:cNvPr>
          <p:cNvSpPr txBox="1"/>
          <p:nvPr/>
        </p:nvSpPr>
        <p:spPr>
          <a:xfrm>
            <a:off x="5967373" y="3894639"/>
            <a:ext cx="5277983" cy="646331"/>
          </a:xfrm>
          <a:prstGeom prst="rect">
            <a:avLst/>
          </a:prstGeom>
          <a:noFill/>
        </p:spPr>
        <p:txBody>
          <a:bodyPr wrap="none" rtlCol="0">
            <a:spAutoFit/>
          </a:bodyPr>
          <a:lstStyle/>
          <a:p>
            <a:pPr marL="285750" indent="-285750">
              <a:buFont typeface="Arial" panose="020B0604020202020204" pitchFamily="34" charset="0"/>
              <a:buChar char="•"/>
            </a:pPr>
            <a:r>
              <a:rPr lang="en-US" dirty="0"/>
              <a:t>Actor’s DNN generates action given state.</a:t>
            </a:r>
          </a:p>
          <a:p>
            <a:pPr marL="285750" indent="-285750">
              <a:buFont typeface="Arial" panose="020B0604020202020204" pitchFamily="34" charset="0"/>
              <a:buChar char="•"/>
            </a:pPr>
            <a:r>
              <a:rPr lang="en-US" dirty="0"/>
              <a:t>Actor’s DNN is updated with error signals from critic.</a:t>
            </a:r>
          </a:p>
        </p:txBody>
      </p:sp>
      <p:sp>
        <p:nvSpPr>
          <p:cNvPr id="21" name="TextBox 20">
            <a:extLst>
              <a:ext uri="{FF2B5EF4-FFF2-40B4-BE49-F238E27FC236}">
                <a16:creationId xmlns:a16="http://schemas.microsoft.com/office/drawing/2014/main" id="{D6430E82-EB2A-1E44-965C-CC175B686DBF}"/>
              </a:ext>
            </a:extLst>
          </p:cNvPr>
          <p:cNvSpPr txBox="1"/>
          <p:nvPr/>
        </p:nvSpPr>
        <p:spPr>
          <a:xfrm>
            <a:off x="5973294" y="4902393"/>
            <a:ext cx="5380506" cy="923330"/>
          </a:xfrm>
          <a:prstGeom prst="rect">
            <a:avLst/>
          </a:prstGeom>
          <a:noFill/>
        </p:spPr>
        <p:txBody>
          <a:bodyPr wrap="square" rtlCol="0">
            <a:spAutoFit/>
          </a:bodyPr>
          <a:lstStyle/>
          <a:p>
            <a:pPr marL="285750" indent="-285750">
              <a:buFont typeface="Arial" panose="020B0604020202020204" pitchFamily="34" charset="0"/>
              <a:buChar char="•"/>
            </a:pPr>
            <a:r>
              <a:rPr lang="en-US" dirty="0"/>
              <a:t>Critic’s DNN estimates Q-value: the expected cumulative reward of taking action a given state s.</a:t>
            </a:r>
          </a:p>
          <a:p>
            <a:pPr marL="285750" indent="-285750">
              <a:buFont typeface="Arial" panose="020B0604020202020204" pitchFamily="34" charset="0"/>
              <a:buChar char="•"/>
            </a:pPr>
            <a:r>
              <a:rPr lang="en-US" dirty="0"/>
              <a:t>Critic’s DNN is updated by minimizing estimation loss.</a:t>
            </a:r>
          </a:p>
        </p:txBody>
      </p:sp>
      <p:cxnSp>
        <p:nvCxnSpPr>
          <p:cNvPr id="24" name="Elbow Connector 23">
            <a:extLst>
              <a:ext uri="{FF2B5EF4-FFF2-40B4-BE49-F238E27FC236}">
                <a16:creationId xmlns:a16="http://schemas.microsoft.com/office/drawing/2014/main" id="{8E2FAE1B-BD01-0848-9153-C2336BD105D1}"/>
              </a:ext>
            </a:extLst>
          </p:cNvPr>
          <p:cNvCxnSpPr>
            <a:cxnSpLocks/>
            <a:stCxn id="14" idx="2"/>
            <a:endCxn id="11" idx="2"/>
          </p:cNvCxnSpPr>
          <p:nvPr/>
        </p:nvCxnSpPr>
        <p:spPr>
          <a:xfrm rot="16200000" flipH="1">
            <a:off x="3589962" y="3834031"/>
            <a:ext cx="411368" cy="2940627"/>
          </a:xfrm>
          <a:prstGeom prst="bentConnector3">
            <a:avLst>
              <a:gd name="adj1" fmla="val 15557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4FDE6C6-E2CF-FD44-B5E3-C281089CEA17}"/>
              </a:ext>
            </a:extLst>
          </p:cNvPr>
          <p:cNvSpPr txBox="1"/>
          <p:nvPr/>
        </p:nvSpPr>
        <p:spPr>
          <a:xfrm>
            <a:off x="2904060" y="5392904"/>
            <a:ext cx="1019959" cy="369332"/>
          </a:xfrm>
          <a:prstGeom prst="rect">
            <a:avLst/>
          </a:prstGeom>
          <a:noFill/>
        </p:spPr>
        <p:txBody>
          <a:bodyPr wrap="none" rtlCol="0">
            <a:spAutoFit/>
          </a:bodyPr>
          <a:lstStyle/>
          <a:p>
            <a:r>
              <a:rPr lang="en-US" dirty="0"/>
              <a:t>Reward r</a:t>
            </a:r>
          </a:p>
        </p:txBody>
      </p:sp>
      <p:cxnSp>
        <p:nvCxnSpPr>
          <p:cNvPr id="32" name="Elbow Connector 31">
            <a:extLst>
              <a:ext uri="{FF2B5EF4-FFF2-40B4-BE49-F238E27FC236}">
                <a16:creationId xmlns:a16="http://schemas.microsoft.com/office/drawing/2014/main" id="{D1FEB981-3421-8047-8F4B-F360962BF9F6}"/>
              </a:ext>
            </a:extLst>
          </p:cNvPr>
          <p:cNvCxnSpPr>
            <a:cxnSpLocks/>
            <a:stCxn id="10" idx="0"/>
            <a:endCxn id="14" idx="0"/>
          </p:cNvCxnSpPr>
          <p:nvPr/>
        </p:nvCxnSpPr>
        <p:spPr>
          <a:xfrm rot="16200000" flipH="1" flipV="1">
            <a:off x="3633176" y="2769685"/>
            <a:ext cx="324942" cy="2940627"/>
          </a:xfrm>
          <a:prstGeom prst="bentConnector3">
            <a:avLst>
              <a:gd name="adj1" fmla="val -7035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1A74DED-3E8C-9C48-80B0-5AD6FD54A351}"/>
              </a:ext>
            </a:extLst>
          </p:cNvPr>
          <p:cNvSpPr txBox="1"/>
          <p:nvPr/>
        </p:nvSpPr>
        <p:spPr>
          <a:xfrm>
            <a:off x="2862377" y="3452335"/>
            <a:ext cx="933269" cy="369332"/>
          </a:xfrm>
          <a:prstGeom prst="rect">
            <a:avLst/>
          </a:prstGeom>
          <a:noFill/>
        </p:spPr>
        <p:txBody>
          <a:bodyPr wrap="none" rtlCol="0">
            <a:spAutoFit/>
          </a:bodyPr>
          <a:lstStyle/>
          <a:p>
            <a:r>
              <a:rPr lang="en-US" dirty="0"/>
              <a:t>Action a</a:t>
            </a:r>
          </a:p>
        </p:txBody>
      </p:sp>
      <p:cxnSp>
        <p:nvCxnSpPr>
          <p:cNvPr id="38" name="Straight Arrow Connector 37">
            <a:extLst>
              <a:ext uri="{FF2B5EF4-FFF2-40B4-BE49-F238E27FC236}">
                <a16:creationId xmlns:a16="http://schemas.microsoft.com/office/drawing/2014/main" id="{FA035F77-4581-2947-9333-5C9DD5B387FB}"/>
              </a:ext>
            </a:extLst>
          </p:cNvPr>
          <p:cNvCxnSpPr>
            <a:stCxn id="11" idx="0"/>
            <a:endCxn id="10" idx="2"/>
          </p:cNvCxnSpPr>
          <p:nvPr/>
        </p:nvCxnSpPr>
        <p:spPr>
          <a:xfrm flipV="1">
            <a:off x="5265960" y="4358082"/>
            <a:ext cx="0" cy="871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24E003D-E4E5-CA4D-8EFD-55D25DB7513D}"/>
              </a:ext>
            </a:extLst>
          </p:cNvPr>
          <p:cNvSpPr txBox="1"/>
          <p:nvPr/>
        </p:nvSpPr>
        <p:spPr>
          <a:xfrm>
            <a:off x="5340085" y="4610070"/>
            <a:ext cx="627288" cy="369332"/>
          </a:xfrm>
          <a:prstGeom prst="rect">
            <a:avLst/>
          </a:prstGeom>
          <a:noFill/>
        </p:spPr>
        <p:txBody>
          <a:bodyPr wrap="none" rtlCol="0">
            <a:spAutoFit/>
          </a:bodyPr>
          <a:lstStyle/>
          <a:p>
            <a:r>
              <a:rPr lang="en-US" dirty="0"/>
              <a:t>Error</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48BF5D9-3339-954C-A0D4-A717CA34EF54}"/>
                  </a:ext>
                </a:extLst>
              </p:cNvPr>
              <p:cNvSpPr txBox="1"/>
              <p:nvPr/>
            </p:nvSpPr>
            <p:spPr>
              <a:xfrm>
                <a:off x="6749759" y="3576335"/>
                <a:ext cx="11174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𝑎</m:t>
                              </m:r>
                            </m:sup>
                          </m:sSup>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948BF5D9-3339-954C-A0D4-A717CA34EF54}"/>
                  </a:ext>
                </a:extLst>
              </p:cNvPr>
              <p:cNvSpPr txBox="1">
                <a:spLocks noRot="1" noChangeAspect="1" noMove="1" noResize="1" noEditPoints="1" noAdjustHandles="1" noChangeArrowheads="1" noChangeShapeType="1" noTextEdit="1"/>
              </p:cNvSpPr>
              <p:nvPr/>
            </p:nvSpPr>
            <p:spPr>
              <a:xfrm>
                <a:off x="6749759" y="3576335"/>
                <a:ext cx="1117421" cy="369332"/>
              </a:xfrm>
              <a:prstGeom prst="rect">
                <a:avLst/>
              </a:prstGeom>
              <a:blipFill>
                <a:blip r:embed="rId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21AD7C2-1E73-0842-96A8-CD34C1E0CD4B}"/>
                  </a:ext>
                </a:extLst>
              </p:cNvPr>
              <p:cNvSpPr txBox="1"/>
              <p:nvPr/>
            </p:nvSpPr>
            <p:spPr>
              <a:xfrm>
                <a:off x="6716096" y="4588484"/>
                <a:ext cx="1163908" cy="3831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𝑄</m:t>
                              </m:r>
                            </m:sup>
                          </m:sSup>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US" dirty="0"/>
              </a:p>
            </p:txBody>
          </p:sp>
        </mc:Choice>
        <mc:Fallback xmlns="">
          <p:sp>
            <p:nvSpPr>
              <p:cNvPr id="44" name="TextBox 43">
                <a:extLst>
                  <a:ext uri="{FF2B5EF4-FFF2-40B4-BE49-F238E27FC236}">
                    <a16:creationId xmlns:a16="http://schemas.microsoft.com/office/drawing/2014/main" id="{421AD7C2-1E73-0842-96A8-CD34C1E0CD4B}"/>
                  </a:ext>
                </a:extLst>
              </p:cNvPr>
              <p:cNvSpPr txBox="1">
                <a:spLocks noRot="1" noChangeAspect="1" noMove="1" noResize="1" noEditPoints="1" noAdjustHandles="1" noChangeArrowheads="1" noChangeShapeType="1" noTextEdit="1"/>
              </p:cNvSpPr>
              <p:nvPr/>
            </p:nvSpPr>
            <p:spPr>
              <a:xfrm>
                <a:off x="6716096" y="4588484"/>
                <a:ext cx="1163908" cy="383118"/>
              </a:xfrm>
              <a:prstGeom prst="rect">
                <a:avLst/>
              </a:prstGeom>
              <a:blipFill>
                <a:blip r:embed="rId4"/>
                <a:stretch>
                  <a:fillRect b="-9677"/>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47B3D98A-2DE3-5A40-BF94-B89E5D21910F}"/>
              </a:ext>
            </a:extLst>
          </p:cNvPr>
          <p:cNvSpPr txBox="1"/>
          <p:nvPr/>
        </p:nvSpPr>
        <p:spPr>
          <a:xfrm>
            <a:off x="4045054" y="3163524"/>
            <a:ext cx="604653" cy="369332"/>
          </a:xfrm>
          <a:prstGeom prst="rect">
            <a:avLst/>
          </a:prstGeom>
          <a:noFill/>
        </p:spPr>
        <p:txBody>
          <a:bodyPr wrap="none" rtlCol="0">
            <a:spAutoFit/>
          </a:bodyPr>
          <a:lstStyle/>
          <a:p>
            <a:r>
              <a:rPr lang="en-US" dirty="0" err="1"/>
              <a:t>sRLA</a:t>
            </a:r>
            <a:endParaRPr lang="en-US" dirty="0"/>
          </a:p>
        </p:txBody>
      </p:sp>
      <p:sp>
        <p:nvSpPr>
          <p:cNvPr id="47" name="TextBox 46">
            <a:extLst>
              <a:ext uri="{FF2B5EF4-FFF2-40B4-BE49-F238E27FC236}">
                <a16:creationId xmlns:a16="http://schemas.microsoft.com/office/drawing/2014/main" id="{C6447F51-C72A-3C41-A479-1E670AD788D2}"/>
              </a:ext>
            </a:extLst>
          </p:cNvPr>
          <p:cNvSpPr txBox="1"/>
          <p:nvPr/>
        </p:nvSpPr>
        <p:spPr>
          <a:xfrm>
            <a:off x="2640361" y="3196475"/>
            <a:ext cx="1377300" cy="307777"/>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sz="1400" dirty="0">
                <a:solidFill>
                  <a:schemeClr val="tx1"/>
                </a:solidFill>
                <a:latin typeface="Consolas" panose="020B0609020204030204" pitchFamily="49" charset="0"/>
                <a:cs typeface="Consolas" panose="020B0609020204030204" pitchFamily="49" charset="0"/>
              </a:rPr>
              <a:t>{Thresholds}</a:t>
            </a:r>
          </a:p>
        </p:txBody>
      </p:sp>
      <p:sp>
        <p:nvSpPr>
          <p:cNvPr id="6" name="TextBox 5">
            <a:extLst>
              <a:ext uri="{FF2B5EF4-FFF2-40B4-BE49-F238E27FC236}">
                <a16:creationId xmlns:a16="http://schemas.microsoft.com/office/drawing/2014/main" id="{6A95C9FC-6315-0C4E-BE5F-63E05490720D}"/>
              </a:ext>
            </a:extLst>
          </p:cNvPr>
          <p:cNvSpPr txBox="1"/>
          <p:nvPr/>
        </p:nvSpPr>
        <p:spPr>
          <a:xfrm>
            <a:off x="8304757" y="4690827"/>
            <a:ext cx="2122889" cy="369332"/>
          </a:xfrm>
          <a:prstGeom prst="rect">
            <a:avLst/>
          </a:prstGeom>
          <a:noFill/>
        </p:spPr>
        <p:txBody>
          <a:bodyPr wrap="none" rtlCol="0">
            <a:spAutoFit/>
          </a:bodyPr>
          <a:lstStyle/>
          <a:p>
            <a:r>
              <a:rPr lang="en-US" i="1" dirty="0">
                <a:solidFill>
                  <a:schemeClr val="accent2"/>
                </a:solidFill>
              </a:rPr>
              <a:t>Action-value function</a:t>
            </a:r>
          </a:p>
        </p:txBody>
      </p:sp>
    </p:spTree>
    <p:extLst>
      <p:ext uri="{BB962C8B-B14F-4D97-AF65-F5344CB8AC3E}">
        <p14:creationId xmlns:p14="http://schemas.microsoft.com/office/powerpoint/2010/main" val="3368296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56118"/>
            <a:ext cx="2763982" cy="591014"/>
          </a:xfrm>
        </p:spPr>
        <p:txBody>
          <a:bodyPr>
            <a:normAutofit/>
          </a:bodyPr>
          <a:lstStyle/>
          <a:p>
            <a:r>
              <a:rPr lang="en-US" dirty="0"/>
              <a:t>Implementation</a:t>
            </a:r>
          </a:p>
        </p:txBody>
      </p:sp>
      <p:sp>
        <p:nvSpPr>
          <p:cNvPr id="3" name="Content Placeholder 2"/>
          <p:cNvSpPr>
            <a:spLocks noGrp="1"/>
          </p:cNvSpPr>
          <p:nvPr>
            <p:ph idx="1"/>
          </p:nvPr>
        </p:nvSpPr>
        <p:spPr>
          <a:xfrm>
            <a:off x="838200" y="1138576"/>
            <a:ext cx="10515600" cy="1582615"/>
          </a:xfrm>
        </p:spPr>
        <p:txBody>
          <a:bodyPr>
            <a:normAutofit fontScale="70000" lnSpcReduction="20000"/>
          </a:bodyPr>
          <a:lstStyle/>
          <a:p>
            <a:r>
              <a:rPr lang="en-US" dirty="0"/>
              <a:t>A Python interface that abstracts “environment” and “actions” for popular deep learning frameworks. </a:t>
            </a:r>
          </a:p>
          <a:p>
            <a:pPr lvl="1"/>
            <a:r>
              <a:rPr lang="en-US" dirty="0"/>
              <a:t>We now support </a:t>
            </a:r>
            <a:r>
              <a:rPr lang="en-US" dirty="0" err="1"/>
              <a:t>Keras</a:t>
            </a:r>
            <a:r>
              <a:rPr lang="en-US" dirty="0"/>
              <a:t>, </a:t>
            </a:r>
            <a:r>
              <a:rPr lang="en-US" dirty="0" err="1"/>
              <a:t>Tensorflow</a:t>
            </a:r>
            <a:r>
              <a:rPr lang="en-US" dirty="0"/>
              <a:t>, and </a:t>
            </a:r>
            <a:r>
              <a:rPr lang="en-US" dirty="0" err="1"/>
              <a:t>Theano</a:t>
            </a:r>
            <a:r>
              <a:rPr lang="en-US" dirty="0"/>
              <a:t>.</a:t>
            </a:r>
          </a:p>
          <a:p>
            <a:r>
              <a:rPr lang="en-US" dirty="0"/>
              <a:t>Reusable as components in future reinforcement learning projects in datacenters.</a:t>
            </a:r>
          </a:p>
          <a:p>
            <a:pPr lvl="1"/>
            <a:r>
              <a:rPr lang="en-US" dirty="0"/>
              <a:t>Machine Learning experts can develop algorithms using familiar interfaces and existing scientific computing libraries. </a:t>
            </a:r>
          </a:p>
        </p:txBody>
      </p:sp>
      <p:sp>
        <p:nvSpPr>
          <p:cNvPr id="4" name="Footer Placeholder 3"/>
          <p:cNvSpPr>
            <a:spLocks noGrp="1"/>
          </p:cNvSpPr>
          <p:nvPr>
            <p:ph type="ftr" sz="quarter" idx="11"/>
          </p:nvPr>
        </p:nvSpPr>
        <p:spPr/>
        <p:txBody>
          <a:bodyPr/>
          <a:lstStyle/>
          <a:p>
            <a:r>
              <a:rPr lang="en-US"/>
              <a:t>SING Lab-CSE-HKUST</a:t>
            </a:r>
          </a:p>
        </p:txBody>
      </p:sp>
      <p:sp>
        <p:nvSpPr>
          <p:cNvPr id="5" name="Slide Number Placeholder 4"/>
          <p:cNvSpPr>
            <a:spLocks noGrp="1"/>
          </p:cNvSpPr>
          <p:nvPr>
            <p:ph type="sldNum" sz="quarter" idx="12"/>
          </p:nvPr>
        </p:nvSpPr>
        <p:spPr/>
        <p:txBody>
          <a:bodyPr/>
          <a:lstStyle/>
          <a:p>
            <a:fld id="{2BE43E12-75C8-F547-8CFF-A7DFBF273010}" type="slidenum">
              <a:rPr lang="en-US" smtClean="0"/>
              <a:t>21</a:t>
            </a:fld>
            <a:endParaRPr lang="en-US"/>
          </a:p>
        </p:txBody>
      </p:sp>
      <p:pic>
        <p:nvPicPr>
          <p:cNvPr id="8" name="Picture 7">
            <a:extLst>
              <a:ext uri="{FF2B5EF4-FFF2-40B4-BE49-F238E27FC236}">
                <a16:creationId xmlns:a16="http://schemas.microsoft.com/office/drawing/2014/main" id="{B07984CD-BC55-4CED-9817-E8CD6F756437}"/>
              </a:ext>
            </a:extLst>
          </p:cNvPr>
          <p:cNvPicPr>
            <a:picLocks noChangeAspect="1"/>
          </p:cNvPicPr>
          <p:nvPr/>
        </p:nvPicPr>
        <p:blipFill>
          <a:blip r:embed="rId2"/>
          <a:stretch>
            <a:fillRect/>
          </a:stretch>
        </p:blipFill>
        <p:spPr>
          <a:xfrm>
            <a:off x="2359795" y="2549594"/>
            <a:ext cx="6977270" cy="3665393"/>
          </a:xfrm>
          <a:prstGeom prst="rect">
            <a:avLst/>
          </a:prstGeom>
        </p:spPr>
      </p:pic>
      <p:sp>
        <p:nvSpPr>
          <p:cNvPr id="9" name="TextBox 8">
            <a:extLst>
              <a:ext uri="{FF2B5EF4-FFF2-40B4-BE49-F238E27FC236}">
                <a16:creationId xmlns:a16="http://schemas.microsoft.com/office/drawing/2014/main" id="{762C511E-CDA3-43C0-80CC-55F253892696}"/>
              </a:ext>
            </a:extLst>
          </p:cNvPr>
          <p:cNvSpPr txBox="1"/>
          <p:nvPr/>
        </p:nvSpPr>
        <p:spPr>
          <a:xfrm>
            <a:off x="9081298" y="3762877"/>
            <a:ext cx="3289852" cy="738664"/>
          </a:xfrm>
          <a:prstGeom prst="rect">
            <a:avLst/>
          </a:prstGeom>
          <a:noFill/>
        </p:spPr>
        <p:txBody>
          <a:bodyPr wrap="square" rtlCol="0">
            <a:spAutoFit/>
          </a:bodyPr>
          <a:lstStyle/>
          <a:p>
            <a:r>
              <a:rPr lang="en-US" sz="1400" i="1" dirty="0"/>
              <a:t>Flow generators provide ground truth flow information, including size and completion times.</a:t>
            </a:r>
          </a:p>
        </p:txBody>
      </p:sp>
      <p:pic>
        <p:nvPicPr>
          <p:cNvPr id="1026" name="Picture 2" descr="Image result for keras">
            <a:extLst>
              <a:ext uri="{FF2B5EF4-FFF2-40B4-BE49-F238E27FC236}">
                <a16:creationId xmlns:a16="http://schemas.microsoft.com/office/drawing/2014/main" id="{305B3DDB-9D16-4706-8DDB-7067D7DD6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224" y="3063785"/>
            <a:ext cx="2280746" cy="9185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keras">
            <a:extLst>
              <a:ext uri="{FF2B5EF4-FFF2-40B4-BE49-F238E27FC236}">
                <a16:creationId xmlns:a16="http://schemas.microsoft.com/office/drawing/2014/main" id="{5D2AC648-A1C8-4BD0-B69A-4392DA3E6C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537" r="4985"/>
          <a:stretch/>
        </p:blipFill>
        <p:spPr bwMode="auto">
          <a:xfrm>
            <a:off x="528472" y="3961650"/>
            <a:ext cx="569716" cy="2777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558A7BF-1B2B-4B54-AB4F-6555C481814C}"/>
              </a:ext>
            </a:extLst>
          </p:cNvPr>
          <p:cNvSpPr txBox="1"/>
          <p:nvPr/>
        </p:nvSpPr>
        <p:spPr>
          <a:xfrm>
            <a:off x="9081298" y="4649520"/>
            <a:ext cx="3289852" cy="307777"/>
          </a:xfrm>
          <a:prstGeom prst="rect">
            <a:avLst/>
          </a:prstGeom>
          <a:noFill/>
        </p:spPr>
        <p:txBody>
          <a:bodyPr wrap="square" rtlCol="0">
            <a:spAutoFit/>
          </a:bodyPr>
          <a:lstStyle/>
          <a:p>
            <a:r>
              <a:rPr lang="en-US" sz="1400" i="1" dirty="0"/>
              <a:t>Linux TC to enforce actions.</a:t>
            </a:r>
          </a:p>
        </p:txBody>
      </p:sp>
      <p:cxnSp>
        <p:nvCxnSpPr>
          <p:cNvPr id="11" name="Straight Connector 10">
            <a:extLst>
              <a:ext uri="{FF2B5EF4-FFF2-40B4-BE49-F238E27FC236}">
                <a16:creationId xmlns:a16="http://schemas.microsoft.com/office/drawing/2014/main" id="{59E29627-CD18-4A53-82F7-C68A480E089F}"/>
              </a:ext>
            </a:extLst>
          </p:cNvPr>
          <p:cNvCxnSpPr>
            <a:cxnSpLocks/>
          </p:cNvCxnSpPr>
          <p:nvPr/>
        </p:nvCxnSpPr>
        <p:spPr>
          <a:xfrm flipV="1">
            <a:off x="9081298" y="3731148"/>
            <a:ext cx="1" cy="7467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DE4750E-4303-4F04-80FE-2C7C70002FD5}"/>
              </a:ext>
            </a:extLst>
          </p:cNvPr>
          <p:cNvCxnSpPr>
            <a:cxnSpLocks/>
          </p:cNvCxnSpPr>
          <p:nvPr/>
        </p:nvCxnSpPr>
        <p:spPr>
          <a:xfrm flipV="1">
            <a:off x="9081298" y="4676921"/>
            <a:ext cx="0" cy="280376"/>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011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BF1F-DBA3-B347-977E-703C03ECB23D}"/>
              </a:ext>
            </a:extLst>
          </p:cNvPr>
          <p:cNvSpPr>
            <a:spLocks noGrp="1"/>
          </p:cNvSpPr>
          <p:nvPr>
            <p:ph type="title"/>
          </p:nvPr>
        </p:nvSpPr>
        <p:spPr>
          <a:xfrm>
            <a:off x="0" y="156118"/>
            <a:ext cx="3169227" cy="591014"/>
          </a:xfrm>
        </p:spPr>
        <p:txBody>
          <a:bodyPr/>
          <a:lstStyle/>
          <a:p>
            <a:r>
              <a:rPr lang="en-US" dirty="0"/>
              <a:t>Evaluation Setting</a:t>
            </a:r>
          </a:p>
        </p:txBody>
      </p:sp>
      <p:sp>
        <p:nvSpPr>
          <p:cNvPr id="3" name="Content Placeholder 2">
            <a:extLst>
              <a:ext uri="{FF2B5EF4-FFF2-40B4-BE49-F238E27FC236}">
                <a16:creationId xmlns:a16="http://schemas.microsoft.com/office/drawing/2014/main" id="{15F48A0C-B3ED-0D43-BDA7-9EBCCFF59CBD}"/>
              </a:ext>
            </a:extLst>
          </p:cNvPr>
          <p:cNvSpPr>
            <a:spLocks noGrp="1"/>
          </p:cNvSpPr>
          <p:nvPr>
            <p:ph idx="1"/>
          </p:nvPr>
        </p:nvSpPr>
        <p:spPr>
          <a:xfrm>
            <a:off x="838200" y="923827"/>
            <a:ext cx="6435436" cy="5253136"/>
          </a:xfrm>
        </p:spPr>
        <p:txBody>
          <a:bodyPr>
            <a:normAutofit/>
          </a:bodyPr>
          <a:lstStyle/>
          <a:p>
            <a:r>
              <a:rPr lang="en-US" sz="2400" dirty="0"/>
              <a:t>32-server testbed</a:t>
            </a:r>
          </a:p>
          <a:p>
            <a:pPr lvl="1"/>
            <a:r>
              <a:rPr lang="en-US" sz="2000" dirty="0"/>
              <a:t>Dell PowerEdge R320</a:t>
            </a:r>
          </a:p>
          <a:p>
            <a:pPr lvl="1"/>
            <a:r>
              <a:rPr lang="en-US" sz="2000" dirty="0"/>
              <a:t>NIC with 4x 1Gbps ports</a:t>
            </a:r>
          </a:p>
          <a:p>
            <a:pPr lvl="1"/>
            <a:r>
              <a:rPr lang="en-US" sz="2000" dirty="0"/>
              <a:t>Separate control plane and data plane switch.</a:t>
            </a:r>
          </a:p>
          <a:p>
            <a:pPr lvl="1"/>
            <a:r>
              <a:rPr lang="en-US" sz="2000" dirty="0"/>
              <a:t>CS server hosts the DRL agents.</a:t>
            </a:r>
          </a:p>
          <a:p>
            <a:r>
              <a:rPr lang="en-US" sz="2400" dirty="0"/>
              <a:t>Use flow generators to produce traffic based on realistic workloads.</a:t>
            </a:r>
          </a:p>
          <a:p>
            <a:pPr lvl="1"/>
            <a:r>
              <a:rPr lang="en-US" sz="2000" dirty="0"/>
              <a:t>Web Search workload: mixture of short and long flows</a:t>
            </a:r>
          </a:p>
          <a:p>
            <a:pPr lvl="1"/>
            <a:r>
              <a:rPr lang="en-US" sz="2000" dirty="0"/>
              <a:t>Data Mining workload: mostly short flows</a:t>
            </a:r>
          </a:p>
          <a:p>
            <a:r>
              <a:rPr lang="en-US" sz="2400" dirty="0"/>
              <a:t>Comparison targets: heuristics with fixed thresholds</a:t>
            </a:r>
          </a:p>
          <a:p>
            <a:pPr lvl="1"/>
            <a:r>
              <a:rPr lang="en-US" sz="2000" dirty="0"/>
              <a:t>Quantized Shortest Job First (QSJF)</a:t>
            </a:r>
          </a:p>
          <a:p>
            <a:pPr lvl="1"/>
            <a:r>
              <a:rPr lang="en-US" sz="2000" dirty="0"/>
              <a:t>Quantized Least Attained Service (QLAS)</a:t>
            </a:r>
          </a:p>
        </p:txBody>
      </p:sp>
      <p:sp>
        <p:nvSpPr>
          <p:cNvPr id="4" name="Footer Placeholder 3">
            <a:extLst>
              <a:ext uri="{FF2B5EF4-FFF2-40B4-BE49-F238E27FC236}">
                <a16:creationId xmlns:a16="http://schemas.microsoft.com/office/drawing/2014/main" id="{5946C757-DB04-4F46-95A7-4948AC55538B}"/>
              </a:ext>
            </a:extLst>
          </p:cNvPr>
          <p:cNvSpPr>
            <a:spLocks noGrp="1"/>
          </p:cNvSpPr>
          <p:nvPr>
            <p:ph type="ftr" sz="quarter" idx="11"/>
          </p:nvPr>
        </p:nvSpPr>
        <p:spPr/>
        <p:txBody>
          <a:bodyPr/>
          <a:lstStyle/>
          <a:p>
            <a:r>
              <a:rPr lang="en-US"/>
              <a:t>SING Lab-CSE-HKUST</a:t>
            </a:r>
            <a:endParaRPr lang="en-US" dirty="0"/>
          </a:p>
        </p:txBody>
      </p:sp>
      <p:sp>
        <p:nvSpPr>
          <p:cNvPr id="5" name="Slide Number Placeholder 4">
            <a:extLst>
              <a:ext uri="{FF2B5EF4-FFF2-40B4-BE49-F238E27FC236}">
                <a16:creationId xmlns:a16="http://schemas.microsoft.com/office/drawing/2014/main" id="{75D127C7-34D4-374B-BC04-F0BFE6C70DE1}"/>
              </a:ext>
            </a:extLst>
          </p:cNvPr>
          <p:cNvSpPr>
            <a:spLocks noGrp="1"/>
          </p:cNvSpPr>
          <p:nvPr>
            <p:ph type="sldNum" sz="quarter" idx="12"/>
          </p:nvPr>
        </p:nvSpPr>
        <p:spPr/>
        <p:txBody>
          <a:bodyPr/>
          <a:lstStyle/>
          <a:p>
            <a:fld id="{2BE43E12-75C8-F547-8CFF-A7DFBF273010}" type="slidenum">
              <a:rPr lang="en-US" smtClean="0"/>
              <a:t>22</a:t>
            </a:fld>
            <a:endParaRPr lang="en-US"/>
          </a:p>
        </p:txBody>
      </p:sp>
      <p:pic>
        <p:nvPicPr>
          <p:cNvPr id="9" name="Picture 8">
            <a:extLst>
              <a:ext uri="{FF2B5EF4-FFF2-40B4-BE49-F238E27FC236}">
                <a16:creationId xmlns:a16="http://schemas.microsoft.com/office/drawing/2014/main" id="{5E2B6BD6-1E5D-E24F-8E77-FC6559D2F408}"/>
              </a:ext>
            </a:extLst>
          </p:cNvPr>
          <p:cNvPicPr>
            <a:picLocks noChangeAspect="1"/>
          </p:cNvPicPr>
          <p:nvPr/>
        </p:nvPicPr>
        <p:blipFill>
          <a:blip r:embed="rId2"/>
          <a:stretch>
            <a:fillRect/>
          </a:stretch>
        </p:blipFill>
        <p:spPr>
          <a:xfrm>
            <a:off x="7301345" y="3550395"/>
            <a:ext cx="4572000" cy="1828800"/>
          </a:xfrm>
          <a:prstGeom prst="rect">
            <a:avLst/>
          </a:prstGeom>
        </p:spPr>
      </p:pic>
      <p:pic>
        <p:nvPicPr>
          <p:cNvPr id="11" name="Picture 10">
            <a:extLst>
              <a:ext uri="{FF2B5EF4-FFF2-40B4-BE49-F238E27FC236}">
                <a16:creationId xmlns:a16="http://schemas.microsoft.com/office/drawing/2014/main" id="{F664ACE3-C154-2F4E-A99F-0AF22926E10E}"/>
              </a:ext>
            </a:extLst>
          </p:cNvPr>
          <p:cNvPicPr>
            <a:picLocks noChangeAspect="1"/>
          </p:cNvPicPr>
          <p:nvPr/>
        </p:nvPicPr>
        <p:blipFill>
          <a:blip r:embed="rId3"/>
          <a:stretch>
            <a:fillRect/>
          </a:stretch>
        </p:blipFill>
        <p:spPr>
          <a:xfrm>
            <a:off x="6553777" y="1327520"/>
            <a:ext cx="5503141" cy="1609158"/>
          </a:xfrm>
          <a:prstGeom prst="rect">
            <a:avLst/>
          </a:prstGeom>
        </p:spPr>
      </p:pic>
    </p:spTree>
    <p:extLst>
      <p:ext uri="{BB962C8B-B14F-4D97-AF65-F5344CB8AC3E}">
        <p14:creationId xmlns:p14="http://schemas.microsoft.com/office/powerpoint/2010/main" val="4125301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1E088-040F-415D-B56A-DE9E75DA8917}"/>
              </a:ext>
            </a:extLst>
          </p:cNvPr>
          <p:cNvSpPr>
            <a:spLocks noGrp="1"/>
          </p:cNvSpPr>
          <p:nvPr>
            <p:ph type="title"/>
          </p:nvPr>
        </p:nvSpPr>
        <p:spPr>
          <a:xfrm>
            <a:off x="0" y="156118"/>
            <a:ext cx="3313471" cy="591014"/>
          </a:xfrm>
        </p:spPr>
        <p:txBody>
          <a:bodyPr>
            <a:normAutofit/>
          </a:bodyPr>
          <a:lstStyle/>
          <a:p>
            <a:r>
              <a:rPr lang="en-US" dirty="0" err="1"/>
              <a:t>AuTO</a:t>
            </a:r>
            <a:r>
              <a:rPr lang="en-US" dirty="0"/>
              <a:t> Performance</a:t>
            </a:r>
          </a:p>
        </p:txBody>
      </p:sp>
      <p:sp>
        <p:nvSpPr>
          <p:cNvPr id="4" name="Footer Placeholder 3">
            <a:extLst>
              <a:ext uri="{FF2B5EF4-FFF2-40B4-BE49-F238E27FC236}">
                <a16:creationId xmlns:a16="http://schemas.microsoft.com/office/drawing/2014/main" id="{73C6711D-864E-4D6D-A425-AF4A8788439A}"/>
              </a:ext>
            </a:extLst>
          </p:cNvPr>
          <p:cNvSpPr>
            <a:spLocks noGrp="1"/>
          </p:cNvSpPr>
          <p:nvPr>
            <p:ph type="ftr" sz="quarter" idx="11"/>
          </p:nvPr>
        </p:nvSpPr>
        <p:spPr/>
        <p:txBody>
          <a:bodyPr/>
          <a:lstStyle/>
          <a:p>
            <a:r>
              <a:rPr lang="en-US"/>
              <a:t>SING Lab-CSE-HKUST</a:t>
            </a:r>
          </a:p>
        </p:txBody>
      </p:sp>
      <p:sp>
        <p:nvSpPr>
          <p:cNvPr id="5" name="Slide Number Placeholder 4">
            <a:extLst>
              <a:ext uri="{FF2B5EF4-FFF2-40B4-BE49-F238E27FC236}">
                <a16:creationId xmlns:a16="http://schemas.microsoft.com/office/drawing/2014/main" id="{F90C4B4F-500B-4078-A85E-1E88E016C216}"/>
              </a:ext>
            </a:extLst>
          </p:cNvPr>
          <p:cNvSpPr>
            <a:spLocks noGrp="1"/>
          </p:cNvSpPr>
          <p:nvPr>
            <p:ph type="sldNum" sz="quarter" idx="12"/>
          </p:nvPr>
        </p:nvSpPr>
        <p:spPr/>
        <p:txBody>
          <a:bodyPr/>
          <a:lstStyle/>
          <a:p>
            <a:fld id="{2BE43E12-75C8-F547-8CFF-A7DFBF273010}" type="slidenum">
              <a:rPr lang="en-US" smtClean="0"/>
              <a:t>23</a:t>
            </a:fld>
            <a:endParaRPr lang="en-US"/>
          </a:p>
        </p:txBody>
      </p:sp>
      <p:sp>
        <p:nvSpPr>
          <p:cNvPr id="9" name="Rectangle 8">
            <a:extLst>
              <a:ext uri="{FF2B5EF4-FFF2-40B4-BE49-F238E27FC236}">
                <a16:creationId xmlns:a16="http://schemas.microsoft.com/office/drawing/2014/main" id="{42F1E567-C40D-4FC3-A812-53FBB10CB9DB}"/>
              </a:ext>
            </a:extLst>
          </p:cNvPr>
          <p:cNvSpPr/>
          <p:nvPr/>
        </p:nvSpPr>
        <p:spPr>
          <a:xfrm>
            <a:off x="817969" y="4063177"/>
            <a:ext cx="5138932" cy="2246769"/>
          </a:xfrm>
          <a:prstGeom prst="rect">
            <a:avLst/>
          </a:prstGeom>
        </p:spPr>
        <p:txBody>
          <a:bodyPr wrap="square">
            <a:spAutoFit/>
          </a:bodyPr>
          <a:lstStyle/>
          <a:p>
            <a:pPr marL="285750" indent="-285750">
              <a:buFont typeface="Arial" panose="020B0604020202020204" pitchFamily="34" charset="0"/>
              <a:buChar char="•"/>
            </a:pPr>
            <a:r>
              <a:rPr lang="en-US" sz="2000" dirty="0"/>
              <a:t>For mixture of short and long flows (WS), </a:t>
            </a:r>
            <a:r>
              <a:rPr lang="en-US" sz="2000" dirty="0" err="1"/>
              <a:t>AuTO</a:t>
            </a:r>
            <a:r>
              <a:rPr lang="en-US" sz="2000" dirty="0"/>
              <a:t> outperforms the standard heuristics, achieving up to 55.93% average FCT reduction after 12 </a:t>
            </a:r>
            <a:r>
              <a:rPr lang="en-US" sz="2000" dirty="0" err="1"/>
              <a:t>hrs</a:t>
            </a:r>
            <a:r>
              <a:rPr lang="en-US" sz="2000" dirty="0"/>
              <a:t> of training.</a:t>
            </a:r>
          </a:p>
          <a:p>
            <a:pPr marL="285750" indent="-285750">
              <a:buFont typeface="Arial" panose="020B0604020202020204" pitchFamily="34" charset="0"/>
              <a:buChar char="•"/>
            </a:pPr>
            <a:r>
              <a:rPr lang="en-US" sz="2000" dirty="0"/>
              <a:t>For distribution with mostly short flows (DM), </a:t>
            </a:r>
            <a:r>
              <a:rPr lang="en-US" sz="2000" dirty="0" err="1"/>
              <a:t>AuTO</a:t>
            </a:r>
            <a:r>
              <a:rPr lang="en-US" sz="2000" dirty="0"/>
              <a:t> performs similarly compared to the heuristics.</a:t>
            </a:r>
          </a:p>
        </p:txBody>
      </p:sp>
      <p:pic>
        <p:nvPicPr>
          <p:cNvPr id="16" name="Picture 15">
            <a:extLst>
              <a:ext uri="{FF2B5EF4-FFF2-40B4-BE49-F238E27FC236}">
                <a16:creationId xmlns:a16="http://schemas.microsoft.com/office/drawing/2014/main" id="{46E65AC9-DA73-AA4E-8E25-CB984F01138E}"/>
              </a:ext>
            </a:extLst>
          </p:cNvPr>
          <p:cNvPicPr>
            <a:picLocks noChangeAspect="1"/>
          </p:cNvPicPr>
          <p:nvPr/>
        </p:nvPicPr>
        <p:blipFill>
          <a:blip r:embed="rId3"/>
          <a:stretch>
            <a:fillRect/>
          </a:stretch>
        </p:blipFill>
        <p:spPr>
          <a:xfrm>
            <a:off x="1087889" y="2009471"/>
            <a:ext cx="4599093" cy="1839637"/>
          </a:xfrm>
          <a:prstGeom prst="rect">
            <a:avLst/>
          </a:prstGeom>
        </p:spPr>
      </p:pic>
      <p:sp>
        <p:nvSpPr>
          <p:cNvPr id="22" name="TextBox 21">
            <a:extLst>
              <a:ext uri="{FF2B5EF4-FFF2-40B4-BE49-F238E27FC236}">
                <a16:creationId xmlns:a16="http://schemas.microsoft.com/office/drawing/2014/main" id="{84E499D3-81C2-7543-9F2E-5FC4B4300986}"/>
              </a:ext>
            </a:extLst>
          </p:cNvPr>
          <p:cNvSpPr txBox="1"/>
          <p:nvPr/>
        </p:nvSpPr>
        <p:spPr>
          <a:xfrm>
            <a:off x="817969" y="1021588"/>
            <a:ext cx="4608000"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b="1" dirty="0"/>
              <a:t>Homogeneous Scenario: </a:t>
            </a:r>
          </a:p>
          <a:p>
            <a:r>
              <a:rPr lang="en-US" dirty="0"/>
              <a:t>Traffic distribution does not change.</a:t>
            </a:r>
          </a:p>
        </p:txBody>
      </p:sp>
      <p:sp>
        <p:nvSpPr>
          <p:cNvPr id="23" name="TextBox 22">
            <a:extLst>
              <a:ext uri="{FF2B5EF4-FFF2-40B4-BE49-F238E27FC236}">
                <a16:creationId xmlns:a16="http://schemas.microsoft.com/office/drawing/2014/main" id="{41B37ADA-75B4-1C46-848E-3743EBC9B835}"/>
              </a:ext>
            </a:extLst>
          </p:cNvPr>
          <p:cNvSpPr txBox="1"/>
          <p:nvPr/>
        </p:nvSpPr>
        <p:spPr>
          <a:xfrm>
            <a:off x="6581852" y="1021588"/>
            <a:ext cx="4608000" cy="646331"/>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b="1" dirty="0"/>
              <a:t>Spatially Hetero. Scenario: </a:t>
            </a:r>
          </a:p>
          <a:p>
            <a:r>
              <a:rPr lang="en-US" dirty="0"/>
              <a:t>Traffic distribution changes for different servers.</a:t>
            </a:r>
          </a:p>
        </p:txBody>
      </p:sp>
      <p:pic>
        <p:nvPicPr>
          <p:cNvPr id="24" name="Picture 23">
            <a:extLst>
              <a:ext uri="{FF2B5EF4-FFF2-40B4-BE49-F238E27FC236}">
                <a16:creationId xmlns:a16="http://schemas.microsoft.com/office/drawing/2014/main" id="{60E55872-E74B-4C46-82CD-7ED65872CA47}"/>
              </a:ext>
            </a:extLst>
          </p:cNvPr>
          <p:cNvPicPr>
            <a:picLocks noChangeAspect="1"/>
          </p:cNvPicPr>
          <p:nvPr/>
        </p:nvPicPr>
        <p:blipFill>
          <a:blip r:embed="rId4"/>
          <a:stretch>
            <a:fillRect/>
          </a:stretch>
        </p:blipFill>
        <p:spPr>
          <a:xfrm>
            <a:off x="6681826" y="2020308"/>
            <a:ext cx="4572000" cy="1828800"/>
          </a:xfrm>
          <a:prstGeom prst="rect">
            <a:avLst/>
          </a:prstGeom>
        </p:spPr>
      </p:pic>
      <p:sp>
        <p:nvSpPr>
          <p:cNvPr id="26" name="Rectangle 25">
            <a:extLst>
              <a:ext uri="{FF2B5EF4-FFF2-40B4-BE49-F238E27FC236}">
                <a16:creationId xmlns:a16="http://schemas.microsoft.com/office/drawing/2014/main" id="{6F95E958-7E6F-5B4F-940E-4EFDACDD089E}"/>
              </a:ext>
            </a:extLst>
          </p:cNvPr>
          <p:cNvSpPr/>
          <p:nvPr/>
        </p:nvSpPr>
        <p:spPr>
          <a:xfrm>
            <a:off x="6377578" y="4063177"/>
            <a:ext cx="5551185" cy="1938992"/>
          </a:xfrm>
          <a:prstGeom prst="rect">
            <a:avLst/>
          </a:prstGeom>
        </p:spPr>
        <p:txBody>
          <a:bodyPr wrap="square">
            <a:spAutoFit/>
          </a:bodyPr>
          <a:lstStyle/>
          <a:p>
            <a:pPr marL="285750" indent="-285750">
              <a:buFont typeface="Arial" panose="020B0604020202020204" pitchFamily="34" charset="0"/>
              <a:buChar char="•"/>
            </a:pPr>
            <a:r>
              <a:rPr lang="en-US" sz="2000" dirty="0"/>
              <a:t>Servers are divided into 4 groups, each with a different &lt;work load, load percentage&gt; combination.</a:t>
            </a:r>
          </a:p>
          <a:p>
            <a:pPr marL="285750" indent="-285750">
              <a:buFont typeface="Arial" panose="020B0604020202020204" pitchFamily="34" charset="0"/>
              <a:buChar char="•"/>
            </a:pPr>
            <a:r>
              <a:rPr lang="en-US" sz="2000" dirty="0"/>
              <a:t>Similar results compared to homogeneous scenarios.</a:t>
            </a:r>
          </a:p>
          <a:p>
            <a:pPr marL="285750" indent="-285750">
              <a:buFont typeface="Arial" panose="020B0604020202020204" pitchFamily="34" charset="0"/>
              <a:buChar char="•"/>
            </a:pPr>
            <a:endParaRPr lang="en-US" sz="2000" dirty="0"/>
          </a:p>
        </p:txBody>
      </p:sp>
      <p:sp>
        <p:nvSpPr>
          <p:cNvPr id="27" name="TextBox 26">
            <a:extLst>
              <a:ext uri="{FF2B5EF4-FFF2-40B4-BE49-F238E27FC236}">
                <a16:creationId xmlns:a16="http://schemas.microsoft.com/office/drawing/2014/main" id="{1FE5E0A7-BF7D-DF41-BC8C-68DD33BEB7CC}"/>
              </a:ext>
            </a:extLst>
          </p:cNvPr>
          <p:cNvSpPr txBox="1"/>
          <p:nvPr/>
        </p:nvSpPr>
        <p:spPr>
          <a:xfrm>
            <a:off x="1533828" y="1773098"/>
            <a:ext cx="3373937" cy="369332"/>
          </a:xfrm>
          <a:prstGeom prst="rect">
            <a:avLst/>
          </a:prstGeom>
          <a:noFill/>
        </p:spPr>
        <p:txBody>
          <a:bodyPr wrap="none" rtlCol="0">
            <a:spAutoFit/>
          </a:bodyPr>
          <a:lstStyle/>
          <a:p>
            <a:r>
              <a:rPr lang="en-US" dirty="0"/>
              <a:t>Flow Completion Time </a:t>
            </a:r>
            <a:r>
              <a:rPr lang="en-US" sz="1200" dirty="0"/>
              <a:t>(Lower is better)</a:t>
            </a:r>
            <a:endParaRPr lang="en-US" dirty="0"/>
          </a:p>
        </p:txBody>
      </p:sp>
      <p:sp>
        <p:nvSpPr>
          <p:cNvPr id="28" name="TextBox 27">
            <a:extLst>
              <a:ext uri="{FF2B5EF4-FFF2-40B4-BE49-F238E27FC236}">
                <a16:creationId xmlns:a16="http://schemas.microsoft.com/office/drawing/2014/main" id="{828381E0-BFE1-F94E-8614-2FC523E311F2}"/>
              </a:ext>
            </a:extLst>
          </p:cNvPr>
          <p:cNvSpPr txBox="1"/>
          <p:nvPr/>
        </p:nvSpPr>
        <p:spPr>
          <a:xfrm>
            <a:off x="7144919" y="1795401"/>
            <a:ext cx="3373937" cy="369332"/>
          </a:xfrm>
          <a:prstGeom prst="rect">
            <a:avLst/>
          </a:prstGeom>
          <a:noFill/>
        </p:spPr>
        <p:txBody>
          <a:bodyPr wrap="none" rtlCol="0">
            <a:spAutoFit/>
          </a:bodyPr>
          <a:lstStyle/>
          <a:p>
            <a:r>
              <a:rPr lang="en-US" dirty="0"/>
              <a:t>Flow Completion Time </a:t>
            </a:r>
            <a:r>
              <a:rPr lang="en-US" sz="1200" dirty="0"/>
              <a:t>(Lower is better)</a:t>
            </a:r>
            <a:endParaRPr lang="en-US" dirty="0"/>
          </a:p>
        </p:txBody>
      </p:sp>
      <p:sp>
        <p:nvSpPr>
          <p:cNvPr id="13" name="Rectangle 12">
            <a:extLst>
              <a:ext uri="{FF2B5EF4-FFF2-40B4-BE49-F238E27FC236}">
                <a16:creationId xmlns:a16="http://schemas.microsoft.com/office/drawing/2014/main" id="{7F9823A5-1E27-1A45-9EBB-E6E7D1B46608}"/>
              </a:ext>
            </a:extLst>
          </p:cNvPr>
          <p:cNvSpPr/>
          <p:nvPr/>
        </p:nvSpPr>
        <p:spPr>
          <a:xfrm>
            <a:off x="3387435" y="266431"/>
            <a:ext cx="3494779" cy="369332"/>
          </a:xfrm>
          <a:prstGeom prst="rect">
            <a:avLst/>
          </a:prstGeom>
        </p:spPr>
        <p:txBody>
          <a:bodyPr wrap="square">
            <a:spAutoFit/>
          </a:bodyPr>
          <a:lstStyle/>
          <a:p>
            <a:r>
              <a:rPr lang="en-US" dirty="0"/>
              <a:t>vs Heuristics with fixed parameters</a:t>
            </a:r>
          </a:p>
        </p:txBody>
      </p:sp>
    </p:spTree>
    <p:extLst>
      <p:ext uri="{BB962C8B-B14F-4D97-AF65-F5344CB8AC3E}">
        <p14:creationId xmlns:p14="http://schemas.microsoft.com/office/powerpoint/2010/main" val="2625207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0CAD-976E-FB4A-BAE7-94B4E35B6D4D}"/>
              </a:ext>
            </a:extLst>
          </p:cNvPr>
          <p:cNvSpPr>
            <a:spLocks noGrp="1"/>
          </p:cNvSpPr>
          <p:nvPr>
            <p:ph type="title"/>
          </p:nvPr>
        </p:nvSpPr>
        <p:spPr>
          <a:xfrm>
            <a:off x="-1" y="156118"/>
            <a:ext cx="6494319" cy="591014"/>
          </a:xfrm>
        </p:spPr>
        <p:txBody>
          <a:bodyPr>
            <a:normAutofit/>
          </a:bodyPr>
          <a:lstStyle/>
          <a:p>
            <a:r>
              <a:rPr lang="en-US" dirty="0"/>
              <a:t>Optimizing MLFQ Thresholds with </a:t>
            </a:r>
            <a:r>
              <a:rPr lang="en-US" dirty="0" err="1"/>
              <a:t>sRLA</a:t>
            </a:r>
            <a:endParaRPr lang="en-US" dirty="0"/>
          </a:p>
        </p:txBody>
      </p:sp>
      <p:sp>
        <p:nvSpPr>
          <p:cNvPr id="3" name="Content Placeholder 2">
            <a:extLst>
              <a:ext uri="{FF2B5EF4-FFF2-40B4-BE49-F238E27FC236}">
                <a16:creationId xmlns:a16="http://schemas.microsoft.com/office/drawing/2014/main" id="{3800FD51-B270-2844-9BCB-92DFD36206EA}"/>
              </a:ext>
            </a:extLst>
          </p:cNvPr>
          <p:cNvSpPr>
            <a:spLocks noGrp="1"/>
          </p:cNvSpPr>
          <p:nvPr>
            <p:ph idx="1"/>
          </p:nvPr>
        </p:nvSpPr>
        <p:spPr>
          <a:xfrm>
            <a:off x="793172" y="4061973"/>
            <a:ext cx="5566064" cy="2061227"/>
          </a:xfrm>
        </p:spPr>
        <p:txBody>
          <a:bodyPr>
            <a:normAutofit/>
          </a:bodyPr>
          <a:lstStyle/>
          <a:p>
            <a:r>
              <a:rPr lang="en-US" sz="2000" dirty="0"/>
              <a:t>Both sets of thresholds are similar in the thresholds of the first 3 queues, and the main difference is in the last queue.</a:t>
            </a:r>
          </a:p>
          <a:p>
            <a:r>
              <a:rPr lang="en-US" sz="2000" dirty="0"/>
              <a:t>The difference in FCT is small in all groups of flow sizes. </a:t>
            </a:r>
          </a:p>
        </p:txBody>
      </p:sp>
      <p:sp>
        <p:nvSpPr>
          <p:cNvPr id="4" name="Footer Placeholder 3">
            <a:extLst>
              <a:ext uri="{FF2B5EF4-FFF2-40B4-BE49-F238E27FC236}">
                <a16:creationId xmlns:a16="http://schemas.microsoft.com/office/drawing/2014/main" id="{9FD19103-C9B2-4348-B99E-6150743EFB7F}"/>
              </a:ext>
            </a:extLst>
          </p:cNvPr>
          <p:cNvSpPr>
            <a:spLocks noGrp="1"/>
          </p:cNvSpPr>
          <p:nvPr>
            <p:ph type="ftr" sz="quarter" idx="11"/>
          </p:nvPr>
        </p:nvSpPr>
        <p:spPr/>
        <p:txBody>
          <a:bodyPr/>
          <a:lstStyle/>
          <a:p>
            <a:r>
              <a:rPr lang="en-US"/>
              <a:t>SING Lab-CSE-HKUST</a:t>
            </a:r>
            <a:endParaRPr lang="en-US" dirty="0"/>
          </a:p>
        </p:txBody>
      </p:sp>
      <p:sp>
        <p:nvSpPr>
          <p:cNvPr id="5" name="Slide Number Placeholder 4">
            <a:extLst>
              <a:ext uri="{FF2B5EF4-FFF2-40B4-BE49-F238E27FC236}">
                <a16:creationId xmlns:a16="http://schemas.microsoft.com/office/drawing/2014/main" id="{04E40246-1FFF-0142-A8D3-64E736A53673}"/>
              </a:ext>
            </a:extLst>
          </p:cNvPr>
          <p:cNvSpPr>
            <a:spLocks noGrp="1"/>
          </p:cNvSpPr>
          <p:nvPr>
            <p:ph type="sldNum" sz="quarter" idx="12"/>
          </p:nvPr>
        </p:nvSpPr>
        <p:spPr/>
        <p:txBody>
          <a:bodyPr/>
          <a:lstStyle/>
          <a:p>
            <a:fld id="{2BE43E12-75C8-F547-8CFF-A7DFBF273010}" type="slidenum">
              <a:rPr lang="en-US" smtClean="0"/>
              <a:t>24</a:t>
            </a:fld>
            <a:endParaRPr lang="en-US"/>
          </a:p>
        </p:txBody>
      </p:sp>
      <p:pic>
        <p:nvPicPr>
          <p:cNvPr id="7" name="Picture 6">
            <a:extLst>
              <a:ext uri="{FF2B5EF4-FFF2-40B4-BE49-F238E27FC236}">
                <a16:creationId xmlns:a16="http://schemas.microsoft.com/office/drawing/2014/main" id="{862EC011-EC9F-EC4B-965B-4F7BD5AEFC5E}"/>
              </a:ext>
            </a:extLst>
          </p:cNvPr>
          <p:cNvPicPr>
            <a:picLocks noChangeAspect="1"/>
          </p:cNvPicPr>
          <p:nvPr/>
        </p:nvPicPr>
        <p:blipFill>
          <a:blip r:embed="rId2"/>
          <a:stretch>
            <a:fillRect/>
          </a:stretch>
        </p:blipFill>
        <p:spPr>
          <a:xfrm>
            <a:off x="1290204" y="1336082"/>
            <a:ext cx="4572000" cy="2743200"/>
          </a:xfrm>
          <a:prstGeom prst="rect">
            <a:avLst/>
          </a:prstGeom>
        </p:spPr>
      </p:pic>
      <p:pic>
        <p:nvPicPr>
          <p:cNvPr id="9" name="Picture 8">
            <a:extLst>
              <a:ext uri="{FF2B5EF4-FFF2-40B4-BE49-F238E27FC236}">
                <a16:creationId xmlns:a16="http://schemas.microsoft.com/office/drawing/2014/main" id="{8612C60A-BF1B-914E-9C0D-DDB2EFA81F41}"/>
              </a:ext>
            </a:extLst>
          </p:cNvPr>
          <p:cNvPicPr>
            <a:picLocks noChangeAspect="1"/>
          </p:cNvPicPr>
          <p:nvPr/>
        </p:nvPicPr>
        <p:blipFill>
          <a:blip r:embed="rId3"/>
          <a:stretch>
            <a:fillRect/>
          </a:stretch>
        </p:blipFill>
        <p:spPr>
          <a:xfrm>
            <a:off x="6781800" y="3923938"/>
            <a:ext cx="4572000" cy="2286000"/>
          </a:xfrm>
          <a:prstGeom prst="rect">
            <a:avLst/>
          </a:prstGeom>
        </p:spPr>
      </p:pic>
      <p:pic>
        <p:nvPicPr>
          <p:cNvPr id="11" name="Picture 10">
            <a:extLst>
              <a:ext uri="{FF2B5EF4-FFF2-40B4-BE49-F238E27FC236}">
                <a16:creationId xmlns:a16="http://schemas.microsoft.com/office/drawing/2014/main" id="{EA079088-2BA0-924C-8702-1A269630B8D7}"/>
              </a:ext>
            </a:extLst>
          </p:cNvPr>
          <p:cNvPicPr>
            <a:picLocks noChangeAspect="1"/>
          </p:cNvPicPr>
          <p:nvPr/>
        </p:nvPicPr>
        <p:blipFill>
          <a:blip r:embed="rId4"/>
          <a:stretch>
            <a:fillRect/>
          </a:stretch>
        </p:blipFill>
        <p:spPr>
          <a:xfrm>
            <a:off x="6781800" y="1265741"/>
            <a:ext cx="4572000" cy="2286000"/>
          </a:xfrm>
          <a:prstGeom prst="rect">
            <a:avLst/>
          </a:prstGeom>
        </p:spPr>
      </p:pic>
      <p:sp>
        <p:nvSpPr>
          <p:cNvPr id="12" name="TextBox 11">
            <a:extLst>
              <a:ext uri="{FF2B5EF4-FFF2-40B4-BE49-F238E27FC236}">
                <a16:creationId xmlns:a16="http://schemas.microsoft.com/office/drawing/2014/main" id="{9BEB9888-B23E-2C4B-9F94-4E4FC3C1B14D}"/>
              </a:ext>
            </a:extLst>
          </p:cNvPr>
          <p:cNvSpPr txBox="1"/>
          <p:nvPr/>
        </p:nvSpPr>
        <p:spPr>
          <a:xfrm>
            <a:off x="7679461" y="966750"/>
            <a:ext cx="3373937" cy="369332"/>
          </a:xfrm>
          <a:prstGeom prst="rect">
            <a:avLst/>
          </a:prstGeom>
          <a:noFill/>
        </p:spPr>
        <p:txBody>
          <a:bodyPr wrap="none" rtlCol="0">
            <a:spAutoFit/>
          </a:bodyPr>
          <a:lstStyle/>
          <a:p>
            <a:r>
              <a:rPr lang="en-US" dirty="0"/>
              <a:t>Flow Completion Time </a:t>
            </a:r>
            <a:r>
              <a:rPr lang="en-US" sz="1200" dirty="0"/>
              <a:t>(Lower is better)</a:t>
            </a:r>
            <a:endParaRPr lang="en-US" dirty="0"/>
          </a:p>
        </p:txBody>
      </p:sp>
      <p:sp>
        <p:nvSpPr>
          <p:cNvPr id="13" name="TextBox 12">
            <a:extLst>
              <a:ext uri="{FF2B5EF4-FFF2-40B4-BE49-F238E27FC236}">
                <a16:creationId xmlns:a16="http://schemas.microsoft.com/office/drawing/2014/main" id="{F0B8B32B-0BC3-284C-8FA7-CEABB95D7233}"/>
              </a:ext>
            </a:extLst>
          </p:cNvPr>
          <p:cNvSpPr txBox="1"/>
          <p:nvPr/>
        </p:nvSpPr>
        <p:spPr>
          <a:xfrm>
            <a:off x="7679461" y="3666066"/>
            <a:ext cx="3674339" cy="369332"/>
          </a:xfrm>
          <a:prstGeom prst="rect">
            <a:avLst/>
          </a:prstGeom>
          <a:noFill/>
        </p:spPr>
        <p:txBody>
          <a:bodyPr wrap="none" rtlCol="0">
            <a:spAutoFit/>
          </a:bodyPr>
          <a:lstStyle/>
          <a:p>
            <a:r>
              <a:rPr lang="en-US" dirty="0"/>
              <a:t>p99 Flow Completion Time </a:t>
            </a:r>
            <a:r>
              <a:rPr lang="en-US" sz="1200" dirty="0"/>
              <a:t>(Lower is better)</a:t>
            </a:r>
            <a:endParaRPr lang="en-US" dirty="0"/>
          </a:p>
        </p:txBody>
      </p:sp>
      <p:sp>
        <p:nvSpPr>
          <p:cNvPr id="14" name="Rectangle 13">
            <a:extLst>
              <a:ext uri="{FF2B5EF4-FFF2-40B4-BE49-F238E27FC236}">
                <a16:creationId xmlns:a16="http://schemas.microsoft.com/office/drawing/2014/main" id="{2924189A-9EB8-4C4A-888E-4CE6C3BF9CB6}"/>
              </a:ext>
            </a:extLst>
          </p:cNvPr>
          <p:cNvSpPr/>
          <p:nvPr/>
        </p:nvSpPr>
        <p:spPr>
          <a:xfrm>
            <a:off x="793172" y="5345696"/>
            <a:ext cx="10560628" cy="830997"/>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sz="2400" dirty="0"/>
              <a:t>After 8 hours of training, </a:t>
            </a:r>
            <a:r>
              <a:rPr lang="en-US" sz="2400" dirty="0" err="1"/>
              <a:t>sRLA</a:t>
            </a:r>
            <a:r>
              <a:rPr lang="en-US" sz="2400" dirty="0"/>
              <a:t> generated thresholds are similar to optimizer-generated ones </a:t>
            </a:r>
            <a:r>
              <a:rPr lang="en-US" sz="2400" dirty="0" err="1"/>
              <a:t>w.r.t</a:t>
            </a:r>
            <a:r>
              <a:rPr lang="en-US" sz="2400" dirty="0"/>
              <a:t>. performance.</a:t>
            </a:r>
          </a:p>
        </p:txBody>
      </p:sp>
    </p:spTree>
    <p:extLst>
      <p:ext uri="{BB962C8B-B14F-4D97-AF65-F5344CB8AC3E}">
        <p14:creationId xmlns:p14="http://schemas.microsoft.com/office/powerpoint/2010/main" val="375076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AD0E4AC-FF22-5442-8D3E-C1CCF35A73BF}"/>
              </a:ext>
            </a:extLst>
          </p:cNvPr>
          <p:cNvPicPr>
            <a:picLocks noChangeAspect="1"/>
          </p:cNvPicPr>
          <p:nvPr/>
        </p:nvPicPr>
        <p:blipFill>
          <a:blip r:embed="rId3"/>
          <a:stretch>
            <a:fillRect/>
          </a:stretch>
        </p:blipFill>
        <p:spPr>
          <a:xfrm>
            <a:off x="1139189" y="2032134"/>
            <a:ext cx="4572000" cy="1828800"/>
          </a:xfrm>
          <a:prstGeom prst="rect">
            <a:avLst/>
          </a:prstGeom>
        </p:spPr>
      </p:pic>
      <p:pic>
        <p:nvPicPr>
          <p:cNvPr id="16" name="Picture 15">
            <a:extLst>
              <a:ext uri="{FF2B5EF4-FFF2-40B4-BE49-F238E27FC236}">
                <a16:creationId xmlns:a16="http://schemas.microsoft.com/office/drawing/2014/main" id="{15FF4698-44AD-5249-BABA-9F6DA60AD743}"/>
              </a:ext>
            </a:extLst>
          </p:cNvPr>
          <p:cNvPicPr>
            <a:picLocks noChangeAspect="1"/>
          </p:cNvPicPr>
          <p:nvPr/>
        </p:nvPicPr>
        <p:blipFill>
          <a:blip r:embed="rId4"/>
          <a:stretch>
            <a:fillRect/>
          </a:stretch>
        </p:blipFill>
        <p:spPr>
          <a:xfrm>
            <a:off x="6295103" y="2032134"/>
            <a:ext cx="4572000" cy="1828800"/>
          </a:xfrm>
          <a:prstGeom prst="rect">
            <a:avLst/>
          </a:prstGeom>
        </p:spPr>
      </p:pic>
      <p:sp>
        <p:nvSpPr>
          <p:cNvPr id="2" name="Title 1">
            <a:extLst>
              <a:ext uri="{FF2B5EF4-FFF2-40B4-BE49-F238E27FC236}">
                <a16:creationId xmlns:a16="http://schemas.microsoft.com/office/drawing/2014/main" id="{F451E088-040F-415D-B56A-DE9E75DA8917}"/>
              </a:ext>
            </a:extLst>
          </p:cNvPr>
          <p:cNvSpPr>
            <a:spLocks noGrp="1"/>
          </p:cNvSpPr>
          <p:nvPr>
            <p:ph type="title"/>
          </p:nvPr>
        </p:nvSpPr>
        <p:spPr>
          <a:xfrm>
            <a:off x="0" y="156118"/>
            <a:ext cx="3293806" cy="591014"/>
          </a:xfrm>
        </p:spPr>
        <p:txBody>
          <a:bodyPr>
            <a:normAutofit/>
          </a:bodyPr>
          <a:lstStyle/>
          <a:p>
            <a:r>
              <a:rPr lang="en-US" dirty="0" err="1"/>
              <a:t>AuTO</a:t>
            </a:r>
            <a:r>
              <a:rPr lang="en-US" dirty="0"/>
              <a:t> Performance</a:t>
            </a:r>
          </a:p>
        </p:txBody>
      </p:sp>
      <p:sp>
        <p:nvSpPr>
          <p:cNvPr id="4" name="Footer Placeholder 3">
            <a:extLst>
              <a:ext uri="{FF2B5EF4-FFF2-40B4-BE49-F238E27FC236}">
                <a16:creationId xmlns:a16="http://schemas.microsoft.com/office/drawing/2014/main" id="{73C6711D-864E-4D6D-A425-AF4A8788439A}"/>
              </a:ext>
            </a:extLst>
          </p:cNvPr>
          <p:cNvSpPr>
            <a:spLocks noGrp="1"/>
          </p:cNvSpPr>
          <p:nvPr>
            <p:ph type="ftr" sz="quarter" idx="11"/>
          </p:nvPr>
        </p:nvSpPr>
        <p:spPr/>
        <p:txBody>
          <a:bodyPr/>
          <a:lstStyle/>
          <a:p>
            <a:r>
              <a:rPr lang="en-US"/>
              <a:t>SING Lab-CSE-HKUST</a:t>
            </a:r>
          </a:p>
        </p:txBody>
      </p:sp>
      <p:sp>
        <p:nvSpPr>
          <p:cNvPr id="5" name="Slide Number Placeholder 4">
            <a:extLst>
              <a:ext uri="{FF2B5EF4-FFF2-40B4-BE49-F238E27FC236}">
                <a16:creationId xmlns:a16="http://schemas.microsoft.com/office/drawing/2014/main" id="{F90C4B4F-500B-4078-A85E-1E88E016C216}"/>
              </a:ext>
            </a:extLst>
          </p:cNvPr>
          <p:cNvSpPr>
            <a:spLocks noGrp="1"/>
          </p:cNvSpPr>
          <p:nvPr>
            <p:ph type="sldNum" sz="quarter" idx="12"/>
          </p:nvPr>
        </p:nvSpPr>
        <p:spPr/>
        <p:txBody>
          <a:bodyPr/>
          <a:lstStyle/>
          <a:p>
            <a:fld id="{2BE43E12-75C8-F547-8CFF-A7DFBF273010}" type="slidenum">
              <a:rPr lang="en-US" smtClean="0"/>
              <a:t>25</a:t>
            </a:fld>
            <a:endParaRPr lang="en-US"/>
          </a:p>
        </p:txBody>
      </p:sp>
      <p:sp>
        <p:nvSpPr>
          <p:cNvPr id="11" name="TextBox 10">
            <a:extLst>
              <a:ext uri="{FF2B5EF4-FFF2-40B4-BE49-F238E27FC236}">
                <a16:creationId xmlns:a16="http://schemas.microsoft.com/office/drawing/2014/main" id="{56FE27C9-B94A-494E-8C92-181200045358}"/>
              </a:ext>
            </a:extLst>
          </p:cNvPr>
          <p:cNvSpPr txBox="1"/>
          <p:nvPr/>
        </p:nvSpPr>
        <p:spPr>
          <a:xfrm>
            <a:off x="568778" y="990172"/>
            <a:ext cx="10669493"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b="1" dirty="0"/>
              <a:t>Dynamic Scenario: </a:t>
            </a:r>
          </a:p>
          <a:p>
            <a:r>
              <a:rPr lang="en-US" dirty="0"/>
              <a:t>Traffic distribution change temporally (every hour) &amp; spatially</a:t>
            </a:r>
          </a:p>
        </p:txBody>
      </p:sp>
      <p:sp>
        <p:nvSpPr>
          <p:cNvPr id="14" name="TextBox 13">
            <a:extLst>
              <a:ext uri="{FF2B5EF4-FFF2-40B4-BE49-F238E27FC236}">
                <a16:creationId xmlns:a16="http://schemas.microsoft.com/office/drawing/2014/main" id="{BA59D139-CBCB-4A10-AD4C-89B293632A63}"/>
              </a:ext>
            </a:extLst>
          </p:cNvPr>
          <p:cNvSpPr txBox="1"/>
          <p:nvPr/>
        </p:nvSpPr>
        <p:spPr>
          <a:xfrm>
            <a:off x="676933" y="4354471"/>
            <a:ext cx="10995449"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When parameters of heuristics mismatches the environment, their performances suffer greatly.</a:t>
            </a:r>
          </a:p>
          <a:p>
            <a:pPr marL="285750" indent="-285750">
              <a:buFont typeface="Arial" panose="020B0604020202020204" pitchFamily="34" charset="0"/>
              <a:buChar char="•"/>
            </a:pPr>
            <a:r>
              <a:rPr lang="en-US" sz="2000" dirty="0" err="1"/>
              <a:t>AuTO</a:t>
            </a:r>
            <a:r>
              <a:rPr lang="en-US" sz="2000" dirty="0"/>
              <a:t> can learn and adapt across time-varying traffic characteristics. </a:t>
            </a:r>
          </a:p>
          <a:p>
            <a:pPr marL="742950" lvl="1" indent="-285750">
              <a:buFont typeface="Arial" panose="020B0604020202020204" pitchFamily="34" charset="0"/>
              <a:buChar char="•"/>
            </a:pPr>
            <a:r>
              <a:rPr lang="en-US" sz="2000" dirty="0"/>
              <a:t>In the 8th hour, </a:t>
            </a:r>
            <a:r>
              <a:rPr lang="en-US" sz="2000" dirty="0" err="1"/>
              <a:t>AuTO</a:t>
            </a:r>
            <a:r>
              <a:rPr lang="en-US" sz="2000" dirty="0"/>
              <a:t> achieves 8.71% reduction in average FCT vs. QSJF.</a:t>
            </a:r>
          </a:p>
        </p:txBody>
      </p:sp>
      <p:sp>
        <p:nvSpPr>
          <p:cNvPr id="3" name="Oval 2">
            <a:extLst>
              <a:ext uri="{FF2B5EF4-FFF2-40B4-BE49-F238E27FC236}">
                <a16:creationId xmlns:a16="http://schemas.microsoft.com/office/drawing/2014/main" id="{856BF7A8-4BF7-49B8-AF88-1C4E066FE571}"/>
              </a:ext>
            </a:extLst>
          </p:cNvPr>
          <p:cNvSpPr/>
          <p:nvPr/>
        </p:nvSpPr>
        <p:spPr>
          <a:xfrm>
            <a:off x="2672966" y="2577543"/>
            <a:ext cx="684973" cy="538187"/>
          </a:xfrm>
          <a:prstGeom prst="ellipse">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A9E9C8F-6AF7-4261-9AD3-E3E156631FBC}"/>
              </a:ext>
            </a:extLst>
          </p:cNvPr>
          <p:cNvSpPr/>
          <p:nvPr/>
        </p:nvSpPr>
        <p:spPr>
          <a:xfrm>
            <a:off x="3505555" y="2102812"/>
            <a:ext cx="684973" cy="538187"/>
          </a:xfrm>
          <a:prstGeom prst="ellipse">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EDBC10B2-0CC7-42F3-8141-C4A1D54B1F58}"/>
              </a:ext>
            </a:extLst>
          </p:cNvPr>
          <p:cNvCxnSpPr>
            <a:cxnSpLocks/>
            <a:stCxn id="3" idx="4"/>
          </p:cNvCxnSpPr>
          <p:nvPr/>
        </p:nvCxnSpPr>
        <p:spPr>
          <a:xfrm>
            <a:off x="3015453" y="3115730"/>
            <a:ext cx="1441281" cy="1237141"/>
          </a:xfrm>
          <a:prstGeom prst="straightConnector1">
            <a:avLst/>
          </a:prstGeom>
          <a:ln w="38100">
            <a:solidFill>
              <a:schemeClr val="accent3"/>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A038C6A-5FA1-402D-A0AF-79CF1AEDCA0F}"/>
              </a:ext>
            </a:extLst>
          </p:cNvPr>
          <p:cNvCxnSpPr>
            <a:cxnSpLocks/>
          </p:cNvCxnSpPr>
          <p:nvPr/>
        </p:nvCxnSpPr>
        <p:spPr>
          <a:xfrm>
            <a:off x="3882047" y="2640999"/>
            <a:ext cx="816217" cy="1713472"/>
          </a:xfrm>
          <a:prstGeom prst="straightConnector1">
            <a:avLst/>
          </a:prstGeom>
          <a:ln w="38100">
            <a:solidFill>
              <a:schemeClr val="accent3"/>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67E11B1-A659-4046-99A2-D0F41171B537}"/>
              </a:ext>
            </a:extLst>
          </p:cNvPr>
          <p:cNvSpPr txBox="1"/>
          <p:nvPr/>
        </p:nvSpPr>
        <p:spPr>
          <a:xfrm>
            <a:off x="1927102" y="1716274"/>
            <a:ext cx="3373937" cy="369332"/>
          </a:xfrm>
          <a:prstGeom prst="rect">
            <a:avLst/>
          </a:prstGeom>
          <a:noFill/>
        </p:spPr>
        <p:txBody>
          <a:bodyPr wrap="none" rtlCol="0">
            <a:spAutoFit/>
          </a:bodyPr>
          <a:lstStyle/>
          <a:p>
            <a:r>
              <a:rPr lang="en-US" dirty="0"/>
              <a:t>Flow Completion Time </a:t>
            </a:r>
            <a:r>
              <a:rPr lang="en-US" sz="1200" dirty="0"/>
              <a:t>(Lower is better)</a:t>
            </a:r>
            <a:endParaRPr lang="en-US" dirty="0"/>
          </a:p>
        </p:txBody>
      </p:sp>
      <p:sp>
        <p:nvSpPr>
          <p:cNvPr id="6" name="Rectangle 5">
            <a:extLst>
              <a:ext uri="{FF2B5EF4-FFF2-40B4-BE49-F238E27FC236}">
                <a16:creationId xmlns:a16="http://schemas.microsoft.com/office/drawing/2014/main" id="{744D39A7-03F8-FD4B-A5E7-5740ED36812D}"/>
              </a:ext>
            </a:extLst>
          </p:cNvPr>
          <p:cNvSpPr/>
          <p:nvPr/>
        </p:nvSpPr>
        <p:spPr>
          <a:xfrm>
            <a:off x="3378584" y="262839"/>
            <a:ext cx="3494779" cy="369332"/>
          </a:xfrm>
          <a:prstGeom prst="rect">
            <a:avLst/>
          </a:prstGeom>
        </p:spPr>
        <p:txBody>
          <a:bodyPr wrap="square">
            <a:spAutoFit/>
          </a:bodyPr>
          <a:lstStyle/>
          <a:p>
            <a:r>
              <a:rPr lang="en-US" dirty="0"/>
              <a:t>vs Heuristics with fixed parameters</a:t>
            </a:r>
          </a:p>
        </p:txBody>
      </p:sp>
      <p:sp>
        <p:nvSpPr>
          <p:cNvPr id="26" name="TextBox 25">
            <a:extLst>
              <a:ext uri="{FF2B5EF4-FFF2-40B4-BE49-F238E27FC236}">
                <a16:creationId xmlns:a16="http://schemas.microsoft.com/office/drawing/2014/main" id="{FBEE0F0F-0E1F-E14E-8046-366E1560B1B8}"/>
              </a:ext>
            </a:extLst>
          </p:cNvPr>
          <p:cNvSpPr txBox="1"/>
          <p:nvPr/>
        </p:nvSpPr>
        <p:spPr>
          <a:xfrm>
            <a:off x="6894134" y="1701326"/>
            <a:ext cx="3674339" cy="369332"/>
          </a:xfrm>
          <a:prstGeom prst="rect">
            <a:avLst/>
          </a:prstGeom>
          <a:noFill/>
        </p:spPr>
        <p:txBody>
          <a:bodyPr wrap="none" rtlCol="0">
            <a:spAutoFit/>
          </a:bodyPr>
          <a:lstStyle/>
          <a:p>
            <a:r>
              <a:rPr lang="en-US" dirty="0"/>
              <a:t>p99 Flow Completion Time </a:t>
            </a:r>
            <a:r>
              <a:rPr lang="en-US" sz="1200" dirty="0"/>
              <a:t>(Lower is better)</a:t>
            </a:r>
            <a:endParaRPr lang="en-US" dirty="0"/>
          </a:p>
        </p:txBody>
      </p:sp>
      <p:sp>
        <p:nvSpPr>
          <p:cNvPr id="17" name="Oval 16">
            <a:extLst>
              <a:ext uri="{FF2B5EF4-FFF2-40B4-BE49-F238E27FC236}">
                <a16:creationId xmlns:a16="http://schemas.microsoft.com/office/drawing/2014/main" id="{86DCD3BB-BDA3-CD40-BEDB-97B12A6908D8}"/>
              </a:ext>
            </a:extLst>
          </p:cNvPr>
          <p:cNvSpPr/>
          <p:nvPr/>
        </p:nvSpPr>
        <p:spPr>
          <a:xfrm>
            <a:off x="8681971" y="2323415"/>
            <a:ext cx="684973" cy="538187"/>
          </a:xfrm>
          <a:prstGeom prst="ellipse">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6921C0C-F119-3248-A0E8-C93966DA2D31}"/>
              </a:ext>
            </a:extLst>
          </p:cNvPr>
          <p:cNvCxnSpPr>
            <a:cxnSpLocks/>
          </p:cNvCxnSpPr>
          <p:nvPr/>
        </p:nvCxnSpPr>
        <p:spPr>
          <a:xfrm flipH="1">
            <a:off x="5125973" y="2846636"/>
            <a:ext cx="3749541" cy="1537519"/>
          </a:xfrm>
          <a:prstGeom prst="straightConnector1">
            <a:avLst/>
          </a:prstGeom>
          <a:ln w="38100">
            <a:solidFill>
              <a:schemeClr val="accent3"/>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C273CBE-F750-474D-B051-B47D3BDC06D0}"/>
              </a:ext>
            </a:extLst>
          </p:cNvPr>
          <p:cNvSpPr/>
          <p:nvPr/>
        </p:nvSpPr>
        <p:spPr>
          <a:xfrm>
            <a:off x="7831755" y="2276295"/>
            <a:ext cx="684973" cy="538187"/>
          </a:xfrm>
          <a:prstGeom prst="ellipse">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B270A7E0-7418-1946-B071-46AC1150956E}"/>
              </a:ext>
            </a:extLst>
          </p:cNvPr>
          <p:cNvCxnSpPr>
            <a:cxnSpLocks/>
            <a:stCxn id="21" idx="3"/>
          </p:cNvCxnSpPr>
          <p:nvPr/>
        </p:nvCxnSpPr>
        <p:spPr>
          <a:xfrm flipH="1">
            <a:off x="4889401" y="2735666"/>
            <a:ext cx="3042666" cy="1648489"/>
          </a:xfrm>
          <a:prstGeom prst="straightConnector1">
            <a:avLst/>
          </a:prstGeom>
          <a:ln w="38100">
            <a:solidFill>
              <a:schemeClr val="accent3"/>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13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1FD86-5952-45F7-801E-9616DF34932F}"/>
              </a:ext>
            </a:extLst>
          </p:cNvPr>
          <p:cNvSpPr>
            <a:spLocks noGrp="1"/>
          </p:cNvSpPr>
          <p:nvPr>
            <p:ph type="title"/>
          </p:nvPr>
        </p:nvSpPr>
        <p:spPr>
          <a:xfrm>
            <a:off x="0" y="156118"/>
            <a:ext cx="1693718" cy="591014"/>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E73512C8-1A3F-41A5-A85B-6C1861812D0F}"/>
              </a:ext>
            </a:extLst>
          </p:cNvPr>
          <p:cNvSpPr>
            <a:spLocks noGrp="1"/>
          </p:cNvSpPr>
          <p:nvPr>
            <p:ph idx="1"/>
          </p:nvPr>
        </p:nvSpPr>
        <p:spPr>
          <a:xfrm>
            <a:off x="838200" y="1825624"/>
            <a:ext cx="10515600" cy="3601379"/>
          </a:xfrm>
        </p:spPr>
        <p:txBody>
          <a:bodyPr>
            <a:normAutofit fontScale="92500"/>
          </a:bodyPr>
          <a:lstStyle/>
          <a:p>
            <a:r>
              <a:rPr lang="en-US" dirty="0"/>
              <a:t>DRL has been successful in solving complex online control problems. We attempt to enable DRL for automatic traffic optimizations in data centers.</a:t>
            </a:r>
          </a:p>
          <a:p>
            <a:r>
              <a:rPr lang="en-US" dirty="0"/>
              <a:t>Initial experiments show that the latency of current DRL systems is the major obstacle to traffic optimizations at the scale of current datacenters.</a:t>
            </a:r>
          </a:p>
          <a:p>
            <a:r>
              <a:rPr lang="en-US" dirty="0" err="1"/>
              <a:t>AuTO</a:t>
            </a:r>
            <a:r>
              <a:rPr lang="en-US" dirty="0"/>
              <a:t> solves this problem by exploiting long-tail distribution of datacenter traffic. </a:t>
            </a:r>
          </a:p>
          <a:p>
            <a:pPr lvl="1"/>
            <a:r>
              <a:rPr lang="en-US" dirty="0"/>
              <a:t>MLFQ to segregate short &amp; long flows.</a:t>
            </a:r>
          </a:p>
          <a:p>
            <a:pPr lvl="1"/>
            <a:r>
              <a:rPr lang="en-US" dirty="0"/>
              <a:t>Short flows are handled at end-host locally with DRL-optimized thresholds.</a:t>
            </a:r>
          </a:p>
          <a:p>
            <a:pPr lvl="1"/>
            <a:r>
              <a:rPr lang="en-US" dirty="0"/>
              <a:t>Long flows are processed centrally by another DRL algorithm.</a:t>
            </a:r>
          </a:p>
          <a:p>
            <a:pPr lvl="1"/>
            <a:endParaRPr lang="en-US" dirty="0"/>
          </a:p>
        </p:txBody>
      </p:sp>
      <p:sp>
        <p:nvSpPr>
          <p:cNvPr id="4" name="Footer Placeholder 3">
            <a:extLst>
              <a:ext uri="{FF2B5EF4-FFF2-40B4-BE49-F238E27FC236}">
                <a16:creationId xmlns:a16="http://schemas.microsoft.com/office/drawing/2014/main" id="{5A5CFCBE-859E-44B8-B985-39172D91352C}"/>
              </a:ext>
            </a:extLst>
          </p:cNvPr>
          <p:cNvSpPr>
            <a:spLocks noGrp="1"/>
          </p:cNvSpPr>
          <p:nvPr>
            <p:ph type="ftr" sz="quarter" idx="11"/>
          </p:nvPr>
        </p:nvSpPr>
        <p:spPr/>
        <p:txBody>
          <a:bodyPr/>
          <a:lstStyle/>
          <a:p>
            <a:r>
              <a:rPr lang="en-US" dirty="0"/>
              <a:t>SING Lab-CSE-HKUST</a:t>
            </a:r>
          </a:p>
        </p:txBody>
      </p:sp>
      <p:sp>
        <p:nvSpPr>
          <p:cNvPr id="5" name="Slide Number Placeholder 4">
            <a:extLst>
              <a:ext uri="{FF2B5EF4-FFF2-40B4-BE49-F238E27FC236}">
                <a16:creationId xmlns:a16="http://schemas.microsoft.com/office/drawing/2014/main" id="{E00BAA5D-889D-45DC-8D1B-099481E6A1D3}"/>
              </a:ext>
            </a:extLst>
          </p:cNvPr>
          <p:cNvSpPr>
            <a:spLocks noGrp="1"/>
          </p:cNvSpPr>
          <p:nvPr>
            <p:ph type="sldNum" sz="quarter" idx="12"/>
          </p:nvPr>
        </p:nvSpPr>
        <p:spPr/>
        <p:txBody>
          <a:bodyPr/>
          <a:lstStyle/>
          <a:p>
            <a:fld id="{2BE43E12-75C8-F547-8CFF-A7DFBF273010}" type="slidenum">
              <a:rPr lang="en-US" smtClean="0"/>
              <a:t>26</a:t>
            </a:fld>
            <a:endParaRPr lang="en-US"/>
          </a:p>
        </p:txBody>
      </p:sp>
      <p:sp>
        <p:nvSpPr>
          <p:cNvPr id="6" name="Rectangle 5">
            <a:extLst>
              <a:ext uri="{FF2B5EF4-FFF2-40B4-BE49-F238E27FC236}">
                <a16:creationId xmlns:a16="http://schemas.microsoft.com/office/drawing/2014/main" id="{31661463-9554-4D6C-82D7-E67FA8F41E6B}"/>
              </a:ext>
            </a:extLst>
          </p:cNvPr>
          <p:cNvSpPr/>
          <p:nvPr/>
        </p:nvSpPr>
        <p:spPr>
          <a:xfrm>
            <a:off x="838200" y="5561939"/>
            <a:ext cx="10515600"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sz="2800" dirty="0"/>
              <a:t>A first step towards automating datacenter traffic optimizations.</a:t>
            </a:r>
          </a:p>
        </p:txBody>
      </p:sp>
    </p:spTree>
    <p:extLst>
      <p:ext uri="{BB962C8B-B14F-4D97-AF65-F5344CB8AC3E}">
        <p14:creationId xmlns:p14="http://schemas.microsoft.com/office/powerpoint/2010/main" val="3165955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258435-673F-ED4A-985A-CA4AE67FD25F}"/>
              </a:ext>
            </a:extLst>
          </p:cNvPr>
          <p:cNvSpPr>
            <a:spLocks noGrp="1"/>
          </p:cNvSpPr>
          <p:nvPr>
            <p:ph type="title"/>
          </p:nvPr>
        </p:nvSpPr>
        <p:spPr/>
        <p:txBody>
          <a:bodyPr/>
          <a:lstStyle/>
          <a:p>
            <a:r>
              <a:rPr lang="en-US" dirty="0"/>
              <a:t>Q&amp;A</a:t>
            </a:r>
          </a:p>
        </p:txBody>
      </p:sp>
      <p:sp>
        <p:nvSpPr>
          <p:cNvPr id="7" name="Text Placeholder 6">
            <a:extLst>
              <a:ext uri="{FF2B5EF4-FFF2-40B4-BE49-F238E27FC236}">
                <a16:creationId xmlns:a16="http://schemas.microsoft.com/office/drawing/2014/main" id="{CA924AED-F93F-0D4D-8E2A-6B10C7FE2678}"/>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D6B46B98-B439-9341-B12D-28A7E0D4F7CB}"/>
              </a:ext>
            </a:extLst>
          </p:cNvPr>
          <p:cNvSpPr>
            <a:spLocks noGrp="1"/>
          </p:cNvSpPr>
          <p:nvPr>
            <p:ph type="ftr" sz="quarter" idx="11"/>
          </p:nvPr>
        </p:nvSpPr>
        <p:spPr/>
        <p:txBody>
          <a:bodyPr/>
          <a:lstStyle/>
          <a:p>
            <a:r>
              <a:rPr lang="en-US"/>
              <a:t>SING Lab-CSE-HKUST</a:t>
            </a:r>
            <a:endParaRPr lang="en-US" dirty="0"/>
          </a:p>
        </p:txBody>
      </p:sp>
      <p:sp>
        <p:nvSpPr>
          <p:cNvPr id="5" name="Slide Number Placeholder 4">
            <a:extLst>
              <a:ext uri="{FF2B5EF4-FFF2-40B4-BE49-F238E27FC236}">
                <a16:creationId xmlns:a16="http://schemas.microsoft.com/office/drawing/2014/main" id="{3AD199C9-46ED-DB49-AD0B-3149577BBB29}"/>
              </a:ext>
            </a:extLst>
          </p:cNvPr>
          <p:cNvSpPr>
            <a:spLocks noGrp="1"/>
          </p:cNvSpPr>
          <p:nvPr>
            <p:ph type="sldNum" sz="quarter" idx="12"/>
          </p:nvPr>
        </p:nvSpPr>
        <p:spPr/>
        <p:txBody>
          <a:bodyPr/>
          <a:lstStyle/>
          <a:p>
            <a:fld id="{2BE43E12-75C8-F547-8CFF-A7DFBF273010}" type="slidenum">
              <a:rPr lang="en-US" smtClean="0"/>
              <a:t>27</a:t>
            </a:fld>
            <a:endParaRPr lang="en-US"/>
          </a:p>
        </p:txBody>
      </p:sp>
    </p:spTree>
    <p:extLst>
      <p:ext uri="{BB962C8B-B14F-4D97-AF65-F5344CB8AC3E}">
        <p14:creationId xmlns:p14="http://schemas.microsoft.com/office/powerpoint/2010/main" val="1479668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BC6A8-0E37-184A-9AB2-B9A3B89F8A90}"/>
              </a:ext>
            </a:extLst>
          </p:cNvPr>
          <p:cNvSpPr>
            <a:spLocks noGrp="1"/>
          </p:cNvSpPr>
          <p:nvPr>
            <p:ph type="title"/>
          </p:nvPr>
        </p:nvSpPr>
        <p:spPr>
          <a:xfrm>
            <a:off x="0" y="156118"/>
            <a:ext cx="5691673" cy="591014"/>
          </a:xfrm>
        </p:spPr>
        <p:txBody>
          <a:bodyPr>
            <a:normAutofit/>
          </a:bodyPr>
          <a:lstStyle/>
          <a:p>
            <a:r>
              <a:rPr lang="en-US" dirty="0"/>
              <a:t>Why Central/Peripheral System?</a:t>
            </a:r>
          </a:p>
        </p:txBody>
      </p:sp>
      <p:pic>
        <p:nvPicPr>
          <p:cNvPr id="7" name="Content Placeholder 6">
            <a:extLst>
              <a:ext uri="{FF2B5EF4-FFF2-40B4-BE49-F238E27FC236}">
                <a16:creationId xmlns:a16="http://schemas.microsoft.com/office/drawing/2014/main" id="{F286C49D-34AB-9D46-8745-3F12E7F5CB59}"/>
              </a:ext>
            </a:extLst>
          </p:cNvPr>
          <p:cNvPicPr>
            <a:picLocks noGrp="1" noChangeAspect="1"/>
          </p:cNvPicPr>
          <p:nvPr>
            <p:ph idx="1"/>
          </p:nvPr>
        </p:nvPicPr>
        <p:blipFill>
          <a:blip r:embed="rId3"/>
          <a:stretch>
            <a:fillRect/>
          </a:stretch>
        </p:blipFill>
        <p:spPr>
          <a:xfrm>
            <a:off x="592465" y="1770680"/>
            <a:ext cx="5493244" cy="3792954"/>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7E499AE2-15A7-4448-B6B3-1E562A9D4DAF}"/>
              </a:ext>
            </a:extLst>
          </p:cNvPr>
          <p:cNvSpPr>
            <a:spLocks noGrp="1"/>
          </p:cNvSpPr>
          <p:nvPr>
            <p:ph type="ftr" sz="quarter" idx="11"/>
          </p:nvPr>
        </p:nvSpPr>
        <p:spPr/>
        <p:txBody>
          <a:bodyPr/>
          <a:lstStyle/>
          <a:p>
            <a:r>
              <a:rPr lang="en-US"/>
              <a:t>SING Lab-CSE-HKUST</a:t>
            </a:r>
            <a:endParaRPr lang="en-US" dirty="0"/>
          </a:p>
        </p:txBody>
      </p:sp>
      <p:sp>
        <p:nvSpPr>
          <p:cNvPr id="5" name="Slide Number Placeholder 4">
            <a:extLst>
              <a:ext uri="{FF2B5EF4-FFF2-40B4-BE49-F238E27FC236}">
                <a16:creationId xmlns:a16="http://schemas.microsoft.com/office/drawing/2014/main" id="{99085B31-C75D-8C4B-99FE-D2B6EB619F21}"/>
              </a:ext>
            </a:extLst>
          </p:cNvPr>
          <p:cNvSpPr>
            <a:spLocks noGrp="1"/>
          </p:cNvSpPr>
          <p:nvPr>
            <p:ph type="sldNum" sz="quarter" idx="12"/>
          </p:nvPr>
        </p:nvSpPr>
        <p:spPr/>
        <p:txBody>
          <a:bodyPr/>
          <a:lstStyle/>
          <a:p>
            <a:fld id="{2BE43E12-75C8-F547-8CFF-A7DFBF273010}" type="slidenum">
              <a:rPr lang="en-US" smtClean="0"/>
              <a:t>28</a:t>
            </a:fld>
            <a:endParaRPr lang="en-US"/>
          </a:p>
        </p:txBody>
      </p:sp>
      <p:sp>
        <p:nvSpPr>
          <p:cNvPr id="8" name="Rectangle 7">
            <a:extLst>
              <a:ext uri="{FF2B5EF4-FFF2-40B4-BE49-F238E27FC236}">
                <a16:creationId xmlns:a16="http://schemas.microsoft.com/office/drawing/2014/main" id="{CD1660AE-A7D7-AC45-85C6-8332C13E9EAF}"/>
              </a:ext>
            </a:extLst>
          </p:cNvPr>
          <p:cNvSpPr/>
          <p:nvPr/>
        </p:nvSpPr>
        <p:spPr>
          <a:xfrm>
            <a:off x="592465" y="1539848"/>
            <a:ext cx="5386563" cy="230832"/>
          </a:xfrm>
          <a:prstGeom prst="rect">
            <a:avLst/>
          </a:prstGeom>
        </p:spPr>
        <p:txBody>
          <a:bodyPr wrap="square">
            <a:spAutoFit/>
          </a:bodyPr>
          <a:lstStyle/>
          <a:p>
            <a:r>
              <a:rPr lang="en-HK" sz="900" dirty="0">
                <a:solidFill>
                  <a:srgbClr val="000000"/>
                </a:solidFill>
                <a:latin typeface="system-ui"/>
              </a:rPr>
              <a:t>"Withdrawal Reflex". </a:t>
            </a:r>
            <a:r>
              <a:rPr lang="en-HK" sz="900" i="1" dirty="0">
                <a:solidFill>
                  <a:srgbClr val="000000"/>
                </a:solidFill>
                <a:latin typeface="system-ui"/>
              </a:rPr>
              <a:t>Physiology Plus</a:t>
            </a:r>
            <a:r>
              <a:rPr lang="en-HK" sz="900" dirty="0">
                <a:solidFill>
                  <a:srgbClr val="000000"/>
                </a:solidFill>
                <a:latin typeface="system-ui"/>
              </a:rPr>
              <a:t>. http://</a:t>
            </a:r>
            <a:r>
              <a:rPr lang="en-HK" sz="900" dirty="0" err="1">
                <a:solidFill>
                  <a:srgbClr val="000000"/>
                </a:solidFill>
                <a:latin typeface="system-ui"/>
              </a:rPr>
              <a:t>physiologyplus.com</a:t>
            </a:r>
            <a:r>
              <a:rPr lang="en-HK" sz="900" dirty="0">
                <a:solidFill>
                  <a:srgbClr val="000000"/>
                </a:solidFill>
                <a:latin typeface="system-ui"/>
              </a:rPr>
              <a:t>/withdrawal-reflex/.</a:t>
            </a:r>
            <a:endParaRPr lang="en-HK" sz="900" b="0" i="0" dirty="0">
              <a:solidFill>
                <a:srgbClr val="000000"/>
              </a:solidFill>
              <a:effectLst/>
              <a:latin typeface="system-ui"/>
            </a:endParaRPr>
          </a:p>
        </p:txBody>
      </p:sp>
      <p:grpSp>
        <p:nvGrpSpPr>
          <p:cNvPr id="14" name="Group 13">
            <a:extLst>
              <a:ext uri="{FF2B5EF4-FFF2-40B4-BE49-F238E27FC236}">
                <a16:creationId xmlns:a16="http://schemas.microsoft.com/office/drawing/2014/main" id="{5F8596D4-E1A2-7543-80D0-5DFCC2A29DE1}"/>
              </a:ext>
            </a:extLst>
          </p:cNvPr>
          <p:cNvGrpSpPr/>
          <p:nvPr/>
        </p:nvGrpSpPr>
        <p:grpSpPr>
          <a:xfrm>
            <a:off x="6472205" y="1770680"/>
            <a:ext cx="5030533" cy="1477328"/>
            <a:chOff x="6544941" y="2722145"/>
            <a:chExt cx="5030533" cy="1477328"/>
          </a:xfrm>
        </p:grpSpPr>
        <p:sp>
          <p:nvSpPr>
            <p:cNvPr id="10" name="TextBox 9">
              <a:extLst>
                <a:ext uri="{FF2B5EF4-FFF2-40B4-BE49-F238E27FC236}">
                  <a16:creationId xmlns:a16="http://schemas.microsoft.com/office/drawing/2014/main" id="{81BC2F21-1718-6549-BDE7-01157DDDDF62}"/>
                </a:ext>
              </a:extLst>
            </p:cNvPr>
            <p:cNvSpPr txBox="1"/>
            <p:nvPr/>
          </p:nvSpPr>
          <p:spPr>
            <a:xfrm>
              <a:off x="6608620" y="2722145"/>
              <a:ext cx="4966854" cy="1477328"/>
            </a:xfrm>
            <a:prstGeom prst="rect">
              <a:avLst/>
            </a:prstGeom>
            <a:noFill/>
          </p:spPr>
          <p:txBody>
            <a:bodyPr wrap="square" rtlCol="0">
              <a:spAutoFit/>
            </a:bodyPr>
            <a:lstStyle/>
            <a:p>
              <a:r>
                <a:rPr lang="en-US" i="1" dirty="0"/>
                <a:t>When a person touches a hot object and withdraws their hand from it without actively thinking about it, the heat stimulates temperature and pain receptors in the skin, triggering a sensory impulse that travels to the central nervous system. </a:t>
              </a:r>
            </a:p>
          </p:txBody>
        </p:sp>
        <p:sp>
          <p:nvSpPr>
            <p:cNvPr id="11" name="Rectangle 10">
              <a:extLst>
                <a:ext uri="{FF2B5EF4-FFF2-40B4-BE49-F238E27FC236}">
                  <a16:creationId xmlns:a16="http://schemas.microsoft.com/office/drawing/2014/main" id="{1B31CF85-D65B-3849-8CA5-49CECDBC5872}"/>
                </a:ext>
              </a:extLst>
            </p:cNvPr>
            <p:cNvSpPr/>
            <p:nvPr/>
          </p:nvSpPr>
          <p:spPr>
            <a:xfrm>
              <a:off x="6544941" y="2815799"/>
              <a:ext cx="63679" cy="12900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44E51C5-DF22-0041-9CAB-E7614AEE0817}"/>
              </a:ext>
            </a:extLst>
          </p:cNvPr>
          <p:cNvSpPr txBox="1"/>
          <p:nvPr/>
        </p:nvSpPr>
        <p:spPr>
          <a:xfrm>
            <a:off x="6472205" y="4626976"/>
            <a:ext cx="5248741" cy="923330"/>
          </a:xfrm>
          <a:prstGeom prst="rect">
            <a:avLst/>
          </a:prstGeom>
          <a:noFill/>
        </p:spPr>
        <p:txBody>
          <a:bodyPr wrap="square" rtlCol="0">
            <a:spAutoFit/>
          </a:bodyPr>
          <a:lstStyle/>
          <a:p>
            <a:r>
              <a:rPr lang="en-US" dirty="0"/>
              <a:t>Animal nervous system combines central and peripheral nervous systems to handle the scalability problem. The division prevents cognitive overload.</a:t>
            </a:r>
          </a:p>
        </p:txBody>
      </p:sp>
      <p:sp>
        <p:nvSpPr>
          <p:cNvPr id="3" name="Rectangle 2">
            <a:extLst>
              <a:ext uri="{FF2B5EF4-FFF2-40B4-BE49-F238E27FC236}">
                <a16:creationId xmlns:a16="http://schemas.microsoft.com/office/drawing/2014/main" id="{BF314981-9769-FD4C-9F0B-70662E08DEAE}"/>
              </a:ext>
            </a:extLst>
          </p:cNvPr>
          <p:cNvSpPr/>
          <p:nvPr/>
        </p:nvSpPr>
        <p:spPr>
          <a:xfrm>
            <a:off x="592465" y="1074240"/>
            <a:ext cx="3135282" cy="369332"/>
          </a:xfrm>
          <a:prstGeom prst="rect">
            <a:avLst/>
          </a:prstGeom>
        </p:spPr>
        <p:txBody>
          <a:bodyPr wrap="none">
            <a:spAutoFit/>
          </a:bodyPr>
          <a:lstStyle/>
          <a:p>
            <a:r>
              <a:rPr lang="en-US" b="1" dirty="0"/>
              <a:t>Inspiration from neural science</a:t>
            </a:r>
          </a:p>
        </p:txBody>
      </p:sp>
    </p:spTree>
    <p:extLst>
      <p:ext uri="{BB962C8B-B14F-4D97-AF65-F5344CB8AC3E}">
        <p14:creationId xmlns:p14="http://schemas.microsoft.com/office/powerpoint/2010/main" val="2854146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DF583D1-146B-444F-B1C6-044EA2CDBAD9}"/>
                  </a:ext>
                </a:extLst>
              </p:cNvPr>
              <p:cNvSpPr>
                <a:spLocks noGrp="1"/>
              </p:cNvSpPr>
              <p:nvPr>
                <p:ph type="title"/>
              </p:nvPr>
            </p:nvSpPr>
            <p:spPr/>
            <p:txBody>
              <a:bodyPr>
                <a:normAutofit fontScale="90000"/>
              </a:bodyPr>
              <a:lstStyle/>
              <a:p>
                <a:r>
                  <a:rPr lang="en-US" dirty="0"/>
                  <a:t>Trajectory </a:t>
                </a:r>
                <a14:m>
                  <m:oMath xmlns:m="http://schemas.openxmlformats.org/officeDocument/2006/math">
                    <m:r>
                      <a:rPr lang="en-US" b="0" i="1" smtClean="0">
                        <a:latin typeface="Cambria Math" panose="02040503050406030204" pitchFamily="18" charset="0"/>
                      </a:rPr>
                      <m:t>𝜏</m:t>
                    </m:r>
                  </m:oMath>
                </a14:m>
                <a:r>
                  <a:rPr lang="en-US" dirty="0"/>
                  <a:t> and Expected Reward </a:t>
                </a:r>
                <a14:m>
                  <m:oMath xmlns:m="http://schemas.openxmlformats.org/officeDocument/2006/math">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EDF583D1-146B-444F-B1C6-044EA2CDBAD9}"/>
                  </a:ext>
                </a:extLst>
              </p:cNvPr>
              <p:cNvSpPr>
                <a:spLocks noGrp="1" noRot="1" noChangeAspect="1" noMove="1" noResize="1" noEditPoints="1" noAdjustHandles="1" noChangeArrowheads="1" noChangeShapeType="1" noTextEdit="1"/>
              </p:cNvSpPr>
              <p:nvPr>
                <p:ph type="title"/>
              </p:nvPr>
            </p:nvSpPr>
            <p:spPr>
              <a:blipFill>
                <a:blip r:embed="rId3"/>
                <a:stretch>
                  <a:fillRect l="-2088" t="-10638" r="-418" b="-19149"/>
                </a:stretch>
              </a:blipFill>
            </p:spPr>
            <p:txBody>
              <a:bodyPr/>
              <a:lstStyle/>
              <a:p>
                <a:r>
                  <a:rPr lang="en-US">
                    <a:noFill/>
                  </a:rPr>
                  <a:t> </a:t>
                </a:r>
              </a:p>
            </p:txBody>
          </p:sp>
        </mc:Fallback>
      </mc:AlternateContent>
      <p:pic>
        <p:nvPicPr>
          <p:cNvPr id="6" name="Content Placeholder 5">
            <a:extLst>
              <a:ext uri="{FF2B5EF4-FFF2-40B4-BE49-F238E27FC236}">
                <a16:creationId xmlns:a16="http://schemas.microsoft.com/office/drawing/2014/main" id="{5502F5E3-5FE4-3446-B56C-C1E6585D1D6B}"/>
              </a:ext>
            </a:extLst>
          </p:cNvPr>
          <p:cNvPicPr>
            <a:picLocks noGrp="1" noChangeAspect="1"/>
          </p:cNvPicPr>
          <p:nvPr>
            <p:ph idx="1"/>
          </p:nvPr>
        </p:nvPicPr>
        <p:blipFill rotWithShape="1">
          <a:blip r:embed="rId4"/>
          <a:srcRect t="53318"/>
          <a:stretch/>
        </p:blipFill>
        <p:spPr>
          <a:xfrm>
            <a:off x="1673168" y="3408217"/>
            <a:ext cx="9351587" cy="2329743"/>
          </a:xfrm>
          <a:prstGeom prst="rect">
            <a:avLst/>
          </a:prstGeom>
        </p:spPr>
      </p:pic>
      <p:sp>
        <p:nvSpPr>
          <p:cNvPr id="4" name="Footer Placeholder 3">
            <a:extLst>
              <a:ext uri="{FF2B5EF4-FFF2-40B4-BE49-F238E27FC236}">
                <a16:creationId xmlns:a16="http://schemas.microsoft.com/office/drawing/2014/main" id="{1F715A88-BF12-4343-97F9-BA6A8D9247BE}"/>
              </a:ext>
            </a:extLst>
          </p:cNvPr>
          <p:cNvSpPr>
            <a:spLocks noGrp="1"/>
          </p:cNvSpPr>
          <p:nvPr>
            <p:ph type="ftr" sz="quarter" idx="11"/>
          </p:nvPr>
        </p:nvSpPr>
        <p:spPr/>
        <p:txBody>
          <a:bodyPr/>
          <a:lstStyle/>
          <a:p>
            <a:r>
              <a:rPr lang="en-US"/>
              <a:t>SING Lab-CSE-HKUST</a:t>
            </a:r>
            <a:endParaRPr lang="en-US" dirty="0"/>
          </a:p>
        </p:txBody>
      </p:sp>
      <p:sp>
        <p:nvSpPr>
          <p:cNvPr id="5" name="Slide Number Placeholder 4">
            <a:extLst>
              <a:ext uri="{FF2B5EF4-FFF2-40B4-BE49-F238E27FC236}">
                <a16:creationId xmlns:a16="http://schemas.microsoft.com/office/drawing/2014/main" id="{69AB9F71-8C96-3841-8074-8C5FAC9991D3}"/>
              </a:ext>
            </a:extLst>
          </p:cNvPr>
          <p:cNvSpPr>
            <a:spLocks noGrp="1"/>
          </p:cNvSpPr>
          <p:nvPr>
            <p:ph type="sldNum" sz="quarter" idx="12"/>
          </p:nvPr>
        </p:nvSpPr>
        <p:spPr/>
        <p:txBody>
          <a:bodyPr/>
          <a:lstStyle/>
          <a:p>
            <a:fld id="{2BE43E12-75C8-F547-8CFF-A7DFBF273010}" type="slidenum">
              <a:rPr lang="en-US" smtClean="0"/>
              <a:t>29</a:t>
            </a:fld>
            <a:endParaRPr lang="en-US" dirty="0"/>
          </a:p>
        </p:txBody>
      </p:sp>
      <p:sp>
        <p:nvSpPr>
          <p:cNvPr id="7" name="Rectangle 6">
            <a:extLst>
              <a:ext uri="{FF2B5EF4-FFF2-40B4-BE49-F238E27FC236}">
                <a16:creationId xmlns:a16="http://schemas.microsoft.com/office/drawing/2014/main" id="{2C8C47BB-39FD-834D-BAC9-CD2AF6F88F0A}"/>
              </a:ext>
            </a:extLst>
          </p:cNvPr>
          <p:cNvSpPr/>
          <p:nvPr/>
        </p:nvSpPr>
        <p:spPr>
          <a:xfrm>
            <a:off x="5683828" y="4582391"/>
            <a:ext cx="2469572" cy="115557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1C2E31A-32BD-7A4D-979E-1AAC6A122A56}"/>
                  </a:ext>
                </a:extLst>
              </p:cNvPr>
              <p:cNvSpPr/>
              <p:nvPr/>
            </p:nvSpPr>
            <p:spPr>
              <a:xfrm>
                <a:off x="8952375" y="4975510"/>
                <a:ext cx="669607"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𝐽</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a:t> </a:t>
                </a:r>
              </a:p>
            </p:txBody>
          </p:sp>
        </mc:Choice>
        <mc:Fallback xmlns="">
          <p:sp>
            <p:nvSpPr>
              <p:cNvPr id="8" name="Rectangle 7">
                <a:extLst>
                  <a:ext uri="{FF2B5EF4-FFF2-40B4-BE49-F238E27FC236}">
                    <a16:creationId xmlns:a16="http://schemas.microsoft.com/office/drawing/2014/main" id="{01C2E31A-32BD-7A4D-979E-1AAC6A122A56}"/>
                  </a:ext>
                </a:extLst>
              </p:cNvPr>
              <p:cNvSpPr>
                <a:spLocks noRot="1" noChangeAspect="1" noMove="1" noResize="1" noEditPoints="1" noAdjustHandles="1" noChangeArrowheads="1" noChangeShapeType="1" noTextEdit="1"/>
              </p:cNvSpPr>
              <p:nvPr/>
            </p:nvSpPr>
            <p:spPr>
              <a:xfrm>
                <a:off x="8952375" y="4975510"/>
                <a:ext cx="669607" cy="369332"/>
              </a:xfrm>
              <a:prstGeom prst="rect">
                <a:avLst/>
              </a:prstGeom>
              <a:blipFill>
                <a:blip r:embed="rId5"/>
                <a:stretch>
                  <a:fillRect b="-3333"/>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0B7582E0-5652-8848-AD02-6DA62543709C}"/>
              </a:ext>
            </a:extLst>
          </p:cNvPr>
          <p:cNvSpPr/>
          <p:nvPr/>
        </p:nvSpPr>
        <p:spPr>
          <a:xfrm rot="10800000">
            <a:off x="2691810" y="3922568"/>
            <a:ext cx="304800" cy="290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8A0D00-348B-0341-A155-0EB2A2AF8D66}"/>
              </a:ext>
            </a:extLst>
          </p:cNvPr>
          <p:cNvSpPr/>
          <p:nvPr/>
        </p:nvSpPr>
        <p:spPr>
          <a:xfrm>
            <a:off x="3210792" y="3553691"/>
            <a:ext cx="2258854" cy="10287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8F651B75-E8E1-254C-B3A0-0CC4B70A399F}"/>
              </a:ext>
            </a:extLst>
          </p:cNvPr>
          <p:cNvSpPr/>
          <p:nvPr/>
        </p:nvSpPr>
        <p:spPr>
          <a:xfrm>
            <a:off x="8492837" y="5014703"/>
            <a:ext cx="304800" cy="290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7A27410-9B4F-BC49-8002-945A03F42580}"/>
              </a:ext>
            </a:extLst>
          </p:cNvPr>
          <p:cNvSpPr txBox="1"/>
          <p:nvPr/>
        </p:nvSpPr>
        <p:spPr>
          <a:xfrm>
            <a:off x="1341294" y="3883375"/>
            <a:ext cx="1100686" cy="369332"/>
          </a:xfrm>
          <a:prstGeom prst="rect">
            <a:avLst/>
          </a:prstGeom>
          <a:noFill/>
        </p:spPr>
        <p:txBody>
          <a:bodyPr wrap="none" rtlCol="0">
            <a:spAutoFit/>
          </a:bodyPr>
          <a:lstStyle/>
          <a:p>
            <a:r>
              <a:rPr lang="en-US" dirty="0"/>
              <a:t>Trajectory</a:t>
            </a:r>
          </a:p>
        </p:txBody>
      </p:sp>
      <p:pic>
        <p:nvPicPr>
          <p:cNvPr id="14" name="Picture 13">
            <a:extLst>
              <a:ext uri="{FF2B5EF4-FFF2-40B4-BE49-F238E27FC236}">
                <a16:creationId xmlns:a16="http://schemas.microsoft.com/office/drawing/2014/main" id="{A47DE6EF-453C-0942-940C-8A23E453E2CE}"/>
              </a:ext>
            </a:extLst>
          </p:cNvPr>
          <p:cNvPicPr>
            <a:picLocks noChangeAspect="1"/>
          </p:cNvPicPr>
          <p:nvPr/>
        </p:nvPicPr>
        <p:blipFill>
          <a:blip r:embed="rId6"/>
          <a:stretch>
            <a:fillRect/>
          </a:stretch>
        </p:blipFill>
        <p:spPr>
          <a:xfrm>
            <a:off x="3942311" y="794974"/>
            <a:ext cx="4813300" cy="2565400"/>
          </a:xfrm>
          <a:prstGeom prst="rect">
            <a:avLst/>
          </a:prstGeom>
        </p:spPr>
      </p:pic>
    </p:spTree>
    <p:extLst>
      <p:ext uri="{BB962C8B-B14F-4D97-AF65-F5344CB8AC3E}">
        <p14:creationId xmlns:p14="http://schemas.microsoft.com/office/powerpoint/2010/main" val="3116177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9BB097C-1D86-0B40-ABC1-5BD9CA00A4CB}"/>
              </a:ext>
            </a:extLst>
          </p:cNvPr>
          <p:cNvPicPr>
            <a:picLocks noChangeAspect="1"/>
          </p:cNvPicPr>
          <p:nvPr/>
        </p:nvPicPr>
        <p:blipFill rotWithShape="1">
          <a:blip r:embed="rId3"/>
          <a:srcRect t="13449" b="2173"/>
          <a:stretch/>
        </p:blipFill>
        <p:spPr>
          <a:xfrm>
            <a:off x="0" y="5182"/>
            <a:ext cx="12191482" cy="6858000"/>
          </a:xfrm>
          <a:prstGeom prst="rect">
            <a:avLst/>
          </a:prstGeom>
        </p:spPr>
      </p:pic>
      <p:sp>
        <p:nvSpPr>
          <p:cNvPr id="4" name="Footer Placeholder 3">
            <a:extLst>
              <a:ext uri="{FF2B5EF4-FFF2-40B4-BE49-F238E27FC236}">
                <a16:creationId xmlns:a16="http://schemas.microsoft.com/office/drawing/2014/main" id="{F0E9BF0D-1D21-EA47-A079-A8835182413A}"/>
              </a:ext>
            </a:extLst>
          </p:cNvPr>
          <p:cNvSpPr>
            <a:spLocks noGrp="1"/>
          </p:cNvSpPr>
          <p:nvPr>
            <p:ph type="ftr" sz="quarter" idx="11"/>
          </p:nvPr>
        </p:nvSpPr>
        <p:spPr/>
        <p:txBody>
          <a:bodyPr/>
          <a:lstStyle/>
          <a:p>
            <a:r>
              <a:rPr lang="en-US"/>
              <a:t>SING Lab-CSE-HKUST</a:t>
            </a:r>
          </a:p>
        </p:txBody>
      </p:sp>
      <p:sp>
        <p:nvSpPr>
          <p:cNvPr id="5" name="Slide Number Placeholder 4">
            <a:extLst>
              <a:ext uri="{FF2B5EF4-FFF2-40B4-BE49-F238E27FC236}">
                <a16:creationId xmlns:a16="http://schemas.microsoft.com/office/drawing/2014/main" id="{313AFC1B-5CD4-B34E-B6EB-60D66ABE8571}"/>
              </a:ext>
            </a:extLst>
          </p:cNvPr>
          <p:cNvSpPr>
            <a:spLocks noGrp="1"/>
          </p:cNvSpPr>
          <p:nvPr>
            <p:ph type="sldNum" sz="quarter" idx="12"/>
          </p:nvPr>
        </p:nvSpPr>
        <p:spPr>
          <a:xfrm>
            <a:off x="8610600" y="6356350"/>
            <a:ext cx="2743200" cy="365125"/>
          </a:xfrm>
        </p:spPr>
        <p:txBody>
          <a:bodyPr/>
          <a:lstStyle/>
          <a:p>
            <a:fld id="{2BE43E12-75C8-F547-8CFF-A7DFBF273010}" type="slidenum">
              <a:rPr lang="en-US" smtClean="0"/>
              <a:t>3</a:t>
            </a:fld>
            <a:endParaRPr lang="en-US"/>
          </a:p>
        </p:txBody>
      </p:sp>
      <p:sp>
        <p:nvSpPr>
          <p:cNvPr id="6" name="Rectangle 5">
            <a:extLst>
              <a:ext uri="{FF2B5EF4-FFF2-40B4-BE49-F238E27FC236}">
                <a16:creationId xmlns:a16="http://schemas.microsoft.com/office/drawing/2014/main" id="{AD5F176E-9E32-7347-A0B4-091EB2CF9B58}"/>
              </a:ext>
            </a:extLst>
          </p:cNvPr>
          <p:cNvSpPr/>
          <p:nvPr/>
        </p:nvSpPr>
        <p:spPr>
          <a:xfrm>
            <a:off x="1333380" y="2970804"/>
            <a:ext cx="2150076" cy="9267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Traffic Stat Collection</a:t>
            </a:r>
          </a:p>
        </p:txBody>
      </p:sp>
      <p:sp>
        <p:nvSpPr>
          <p:cNvPr id="7" name="Rectangle 6">
            <a:extLst>
              <a:ext uri="{FF2B5EF4-FFF2-40B4-BE49-F238E27FC236}">
                <a16:creationId xmlns:a16="http://schemas.microsoft.com/office/drawing/2014/main" id="{9DCD8E27-9A38-204F-A161-8FC90A8E5148}"/>
              </a:ext>
            </a:extLst>
          </p:cNvPr>
          <p:cNvSpPr/>
          <p:nvPr/>
        </p:nvSpPr>
        <p:spPr>
          <a:xfrm>
            <a:off x="5204253" y="2970804"/>
            <a:ext cx="2150076" cy="9267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DevOps Engineers:</a:t>
            </a:r>
          </a:p>
          <a:p>
            <a:pPr algn="ctr"/>
            <a:r>
              <a:rPr lang="en-US" dirty="0"/>
              <a:t>Analysis, Design, Implementation</a:t>
            </a:r>
          </a:p>
        </p:txBody>
      </p:sp>
      <p:sp>
        <p:nvSpPr>
          <p:cNvPr id="8" name="Rectangle 7">
            <a:extLst>
              <a:ext uri="{FF2B5EF4-FFF2-40B4-BE49-F238E27FC236}">
                <a16:creationId xmlns:a16="http://schemas.microsoft.com/office/drawing/2014/main" id="{DC8D4BCF-0A18-BC4F-AF19-B8E8DB55704D}"/>
              </a:ext>
            </a:extLst>
          </p:cNvPr>
          <p:cNvSpPr/>
          <p:nvPr/>
        </p:nvSpPr>
        <p:spPr>
          <a:xfrm>
            <a:off x="7852717" y="2976733"/>
            <a:ext cx="2150076" cy="9267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Traffic Optimization Policies</a:t>
            </a:r>
          </a:p>
        </p:txBody>
      </p:sp>
      <p:cxnSp>
        <p:nvCxnSpPr>
          <p:cNvPr id="20" name="Straight Arrow Connector 19">
            <a:extLst>
              <a:ext uri="{FF2B5EF4-FFF2-40B4-BE49-F238E27FC236}">
                <a16:creationId xmlns:a16="http://schemas.microsoft.com/office/drawing/2014/main" id="{9069A4EB-2984-2448-830F-2A9375437D3A}"/>
              </a:ext>
            </a:extLst>
          </p:cNvPr>
          <p:cNvCxnSpPr>
            <a:cxnSpLocks/>
            <a:stCxn id="6" idx="3"/>
            <a:endCxn id="7" idx="1"/>
          </p:cNvCxnSpPr>
          <p:nvPr/>
        </p:nvCxnSpPr>
        <p:spPr>
          <a:xfrm>
            <a:off x="3483456" y="3434182"/>
            <a:ext cx="1720797" cy="0"/>
          </a:xfrm>
          <a:prstGeom prst="straightConnector1">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87FD04F-087E-1346-BEF5-B001B6B34163}"/>
              </a:ext>
            </a:extLst>
          </p:cNvPr>
          <p:cNvCxnSpPr>
            <a:cxnSpLocks/>
            <a:stCxn id="7" idx="3"/>
            <a:endCxn id="8" idx="1"/>
          </p:cNvCxnSpPr>
          <p:nvPr/>
        </p:nvCxnSpPr>
        <p:spPr>
          <a:xfrm>
            <a:off x="7354329" y="3434182"/>
            <a:ext cx="498388" cy="5929"/>
          </a:xfrm>
          <a:prstGeom prst="straightConnector1">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29593B-879E-C748-BC0F-61E93143216C}"/>
              </a:ext>
            </a:extLst>
          </p:cNvPr>
          <p:cNvSpPr txBox="1"/>
          <p:nvPr/>
        </p:nvSpPr>
        <p:spPr>
          <a:xfrm>
            <a:off x="7567991" y="2190189"/>
            <a:ext cx="2719527" cy="64633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en-US" i="1" dirty="0">
                <a:solidFill>
                  <a:schemeClr val="bg1"/>
                </a:solidFill>
              </a:rPr>
              <a:t>Expected Turn-around Time: </a:t>
            </a:r>
          </a:p>
          <a:p>
            <a:pPr algn="ctr"/>
            <a:r>
              <a:rPr lang="en-US" i="1" dirty="0">
                <a:solidFill>
                  <a:schemeClr val="bg1"/>
                </a:solidFill>
              </a:rPr>
              <a:t>Days to Weeks</a:t>
            </a:r>
          </a:p>
        </p:txBody>
      </p:sp>
    </p:spTree>
    <p:extLst>
      <p:ext uri="{BB962C8B-B14F-4D97-AF65-F5344CB8AC3E}">
        <p14:creationId xmlns:p14="http://schemas.microsoft.com/office/powerpoint/2010/main" val="3160701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Threshold 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3570" y="920816"/>
                <a:ext cx="6581931" cy="918746"/>
              </a:xfrm>
            </p:spPr>
            <p:txBody>
              <a:bodyPr anchor="t">
                <a:normAutofit/>
              </a:bodyPr>
              <a:lstStyle/>
              <a:p>
                <a:pPr marL="0" indent="0">
                  <a:buNone/>
                </a:pPr>
                <a:r>
                  <a:rPr lang="en-US" sz="2000" b="1" i="1" dirty="0"/>
                  <a:t>How to determine demotion thresholds </a:t>
                </a:r>
                <a14:m>
                  <m:oMath xmlns:m="http://schemas.openxmlformats.org/officeDocument/2006/math">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𝜶</m:t>
                        </m:r>
                      </m:e>
                      <m:sub>
                        <m:r>
                          <a:rPr lang="en-US" sz="2000" b="1" i="1" smtClean="0">
                            <a:latin typeface="Cambria Math" panose="02040503050406030204" pitchFamily="18" charset="0"/>
                          </a:rPr>
                          <m:t>𝒊</m:t>
                        </m:r>
                      </m:sub>
                    </m:sSub>
                    <m:r>
                      <a:rPr lang="en-US" sz="2000" b="1" i="1" smtClean="0">
                        <a:latin typeface="Cambria Math" panose="02040503050406030204" pitchFamily="18" charset="0"/>
                      </a:rPr>
                      <m:t>}</m:t>
                    </m:r>
                  </m:oMath>
                </a14:m>
                <a:r>
                  <a:rPr lang="en-US" sz="2000" b="1" i="1" dirty="0"/>
                  <a:t>?</a:t>
                </a:r>
              </a:p>
              <a:p>
                <a:r>
                  <a:rPr lang="en-US" sz="2000" dirty="0"/>
                  <a:t>M/M/1 Queuing analysis </a:t>
                </a:r>
                <a:endParaRPr lang="en-US" sz="18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3570" y="920816"/>
                <a:ext cx="6581931" cy="918746"/>
              </a:xfrm>
              <a:blipFill>
                <a:blip r:embed="rId3"/>
                <a:stretch>
                  <a:fillRect l="-771" t="-821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6F6A39E0-2813-4CE9-A134-D31EEF1EC842}" type="datetime1">
              <a:rPr lang="en-HK" smtClean="0"/>
              <a:t>5/8/2018</a:t>
            </a:fld>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30</a:t>
            </a:fld>
            <a:endParaRPr lang="en-US" dirty="0"/>
          </a:p>
        </p:txBody>
      </p:sp>
      <p:pic>
        <p:nvPicPr>
          <p:cNvPr id="10" name="Picture 9">
            <a:extLst>
              <a:ext uri="{FF2B5EF4-FFF2-40B4-BE49-F238E27FC236}">
                <a16:creationId xmlns:a16="http://schemas.microsoft.com/office/drawing/2014/main" id="{5AE354E6-E6A1-1448-8FDC-D35B0E9709D6}"/>
              </a:ext>
            </a:extLst>
          </p:cNvPr>
          <p:cNvPicPr>
            <a:picLocks noChangeAspect="1"/>
          </p:cNvPicPr>
          <p:nvPr/>
        </p:nvPicPr>
        <p:blipFill>
          <a:blip r:embed="rId4"/>
          <a:stretch>
            <a:fillRect/>
          </a:stretch>
        </p:blipFill>
        <p:spPr>
          <a:xfrm>
            <a:off x="6537671" y="3265298"/>
            <a:ext cx="5355771" cy="270764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216D75C-38BF-CD49-A01D-5AB98FA19F11}"/>
                  </a:ext>
                </a:extLst>
              </p:cNvPr>
              <p:cNvSpPr/>
              <p:nvPr/>
            </p:nvSpPr>
            <p:spPr>
              <a:xfrm>
                <a:off x="0" y="3921835"/>
                <a:ext cx="6730584" cy="1754326"/>
              </a:xfrm>
              <a:prstGeom prst="rect">
                <a:avLst/>
              </a:prstGeom>
            </p:spPr>
            <p:txBody>
              <a:bodyPr wrap="square">
                <a:spAutoFit/>
              </a:bodyPr>
              <a:lstStyle/>
              <a:p>
                <a:pPr marL="742950" lvl="1" indent="-285750">
                  <a:buFont typeface="Arial" panose="020B0604020202020204" pitchFamily="34" charset="0"/>
                  <a:buChar char="•"/>
                </a:pPr>
                <a:r>
                  <a:rPr lang="en-US" dirty="0"/>
                  <a:t>CDF of flow size: F(x)</a:t>
                </a:r>
              </a:p>
              <a:p>
                <a:pPr marL="742950" lvl="1" indent="-285750">
                  <a:buFont typeface="Arial" panose="020B0604020202020204" pitchFamily="34" charset="0"/>
                  <a:buChar char="•"/>
                </a:pPr>
                <a:r>
                  <a:rPr lang="en-US" dirty="0"/>
                  <a:t>Portion of flows to enter queue </a:t>
                </a:r>
                <a14:m>
                  <m:oMath xmlns:m="http://schemas.openxmlformats.org/officeDocument/2006/math">
                    <m:r>
                      <a:rPr lang="en-US" i="1" dirty="0">
                        <a:latin typeface="Cambria Math" charset="0"/>
                      </a:rPr>
                      <m:t>𝑖</m:t>
                    </m:r>
                  </m:oMath>
                </a14:m>
                <a:r>
                  <a:rPr lang="en-US" dirty="0"/>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 </m:t>
                        </m:r>
                        <m:r>
                          <a:rPr lang="en-US" i="1" dirty="0">
                            <a:latin typeface="Cambria Math" panose="02040503050406030204" pitchFamily="18" charset="0"/>
                          </a:rPr>
                          <m:t>𝜃</m:t>
                        </m:r>
                      </m:e>
                      <m:sub>
                        <m:r>
                          <a:rPr lang="en-US" i="1" dirty="0">
                            <a:latin typeface="Cambria Math" panose="02040503050406030204" pitchFamily="18" charset="0"/>
                          </a:rPr>
                          <m:t>𝑖</m:t>
                        </m:r>
                      </m:sub>
                    </m:sSub>
                    <m:r>
                      <a:rPr lang="en-US" i="1" dirty="0">
                        <a:latin typeface="Cambria Math" panose="02040503050406030204" pitchFamily="18" charset="0"/>
                      </a:rPr>
                      <m:t>=</m:t>
                    </m:r>
                    <m:r>
                      <a:rPr lang="en-US" i="1" dirty="0">
                        <a:latin typeface="Cambria Math" panose="02040503050406030204" pitchFamily="18" charset="0"/>
                      </a:rPr>
                      <m:t>𝐹</m:t>
                    </m:r>
                    <m:d>
                      <m:dPr>
                        <m:ctrlPr>
                          <a:rPr lang="en-US"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sub>
                        </m:sSub>
                      </m:e>
                    </m:d>
                    <m:r>
                      <a:rPr lang="en-US" i="1" dirty="0">
                        <a:latin typeface="Cambria Math" charset="0"/>
                      </a:rPr>
                      <m:t>−</m:t>
                    </m:r>
                    <m:r>
                      <a:rPr lang="en-US" i="1" dirty="0">
                        <a:latin typeface="Cambria Math" panose="02040503050406030204" pitchFamily="18" charset="0"/>
                      </a:rPr>
                      <m:t>𝐹</m:t>
                    </m:r>
                    <m:d>
                      <m:dPr>
                        <m:ctrlPr>
                          <a:rPr lang="en-US"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−1</m:t>
                            </m:r>
                          </m:sub>
                        </m:sSub>
                      </m:e>
                    </m:d>
                  </m:oMath>
                </a14:m>
                <a:endParaRPr lang="en-US" dirty="0"/>
              </a:p>
              <a:p>
                <a:pPr marL="742950" lvl="1" indent="-285750">
                  <a:buFont typeface="Arial" panose="020B0604020202020204" pitchFamily="34" charset="0"/>
                  <a:buChar char="•"/>
                </a:pPr>
                <a:r>
                  <a:rPr lang="en-US" dirty="0"/>
                  <a:t>Expected number of packet in queue</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𝑖</m:t>
                    </m:r>
                  </m:oMath>
                </a14:m>
                <a:r>
                  <a:rPr lang="en-US" dirty="0"/>
                  <a:t>:</a:t>
                </a:r>
              </a:p>
              <a:p>
                <a:pPr marL="1200150" lvl="2" indent="-285750">
                  <a:buFont typeface="Arial" panose="020B0604020202020204" pitchFamily="34" charset="0"/>
                  <a:buChar char="•"/>
                </a:pPr>
                <a:r>
                  <a:rPr lang="en-US" dirty="0"/>
                  <a:t> </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m:t>
                            </m:r>
                          </m:sub>
                        </m:sSub>
                      </m:e>
                    </m:d>
                    <m:r>
                      <a:rPr lang="en-US" i="1">
                        <a:latin typeface="Cambria Math" panose="02040503050406030204" pitchFamily="18" charset="0"/>
                      </a:rPr>
                      <m:t>=(1−</m:t>
                    </m:r>
                    <m:r>
                      <a:rPr lang="en-US" i="1" dirty="0">
                        <a:latin typeface="Cambria Math" panose="02040503050406030204" pitchFamily="18" charset="0"/>
                      </a:rPr>
                      <m:t>𝐹</m:t>
                    </m:r>
                    <m:d>
                      <m:dPr>
                        <m:ctrlPr>
                          <a:rPr lang="en-US" i="1" dirty="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charset="0"/>
                          </a:rPr>
                          <m:t>𝛼</m:t>
                        </m:r>
                      </m:e>
                      <m:sub>
                        <m:r>
                          <a:rPr lang="en-US" i="1">
                            <a:latin typeface="Cambria Math"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Flow arrival rate:</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𝜆</m:t>
                    </m:r>
                  </m:oMath>
                </a14:m>
                <a:endParaRPr lang="en-US" dirty="0"/>
              </a:p>
              <a:p>
                <a:pPr marL="742950" lvl="1" indent="-285750">
                  <a:buFont typeface="Arial" panose="020B0604020202020204" pitchFamily="34" charset="0"/>
                  <a:buChar char="•"/>
                </a:pPr>
                <a:r>
                  <a:rPr lang="en-US" dirty="0"/>
                  <a:t>Packet arrival rate in queue</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𝑖</m:t>
                    </m:r>
                  </m:oMath>
                </a14:m>
                <a:r>
                  <a:rPr lang="en-US" dirty="0"/>
                  <a:t>: </a:t>
                </a:r>
                <a14:m>
                  <m:oMath xmlns:m="http://schemas.openxmlformats.org/officeDocument/2006/math">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m:t>
                            </m:r>
                          </m:sub>
                        </m:sSub>
                      </m:e>
                    </m:d>
                  </m:oMath>
                </a14:m>
                <a:endParaRPr lang="en-US" dirty="0"/>
              </a:p>
            </p:txBody>
          </p:sp>
        </mc:Choice>
        <mc:Fallback xmlns="">
          <p:sp>
            <p:nvSpPr>
              <p:cNvPr id="5" name="Rectangle 4">
                <a:extLst>
                  <a:ext uri="{FF2B5EF4-FFF2-40B4-BE49-F238E27FC236}">
                    <a16:creationId xmlns:a16="http://schemas.microsoft.com/office/drawing/2014/main" id="{7216D75C-38BF-CD49-A01D-5AB98FA19F11}"/>
                  </a:ext>
                </a:extLst>
              </p:cNvPr>
              <p:cNvSpPr>
                <a:spLocks noRot="1" noChangeAspect="1" noMove="1" noResize="1" noEditPoints="1" noAdjustHandles="1" noChangeArrowheads="1" noChangeShapeType="1" noTextEdit="1"/>
              </p:cNvSpPr>
              <p:nvPr/>
            </p:nvSpPr>
            <p:spPr>
              <a:xfrm>
                <a:off x="0" y="3921835"/>
                <a:ext cx="6730584" cy="1754326"/>
              </a:xfrm>
              <a:prstGeom prst="rect">
                <a:avLst/>
              </a:prstGeom>
              <a:blipFill>
                <a:blip r:embed="rId5"/>
                <a:stretch>
                  <a:fillRect t="-1439" b="-4317"/>
                </a:stretch>
              </a:blipFill>
            </p:spPr>
            <p:txBody>
              <a:bodyPr/>
              <a:lstStyle/>
              <a:p>
                <a:r>
                  <a:rPr lang="en-US">
                    <a:noFill/>
                  </a:rPr>
                  <a:t> </a:t>
                </a:r>
              </a:p>
            </p:txBody>
          </p:sp>
        </mc:Fallback>
      </mc:AlternateContent>
      <p:graphicFrame>
        <p:nvGraphicFramePr>
          <p:cNvPr id="8" name="Diagram 7">
            <a:extLst>
              <a:ext uri="{FF2B5EF4-FFF2-40B4-BE49-F238E27FC236}">
                <a16:creationId xmlns:a16="http://schemas.microsoft.com/office/drawing/2014/main" id="{1A54FC0E-1207-AF45-95B5-BF0556CA7B03}"/>
              </a:ext>
            </a:extLst>
          </p:cNvPr>
          <p:cNvGraphicFramePr/>
          <p:nvPr>
            <p:extLst/>
          </p:nvPr>
        </p:nvGraphicFramePr>
        <p:xfrm>
          <a:off x="1559129" y="1749786"/>
          <a:ext cx="5397708" cy="196115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15" name="Group 14">
            <a:extLst>
              <a:ext uri="{FF2B5EF4-FFF2-40B4-BE49-F238E27FC236}">
                <a16:creationId xmlns:a16="http://schemas.microsoft.com/office/drawing/2014/main" id="{4C07809D-00EE-FC41-8AEF-7D46056CFD1E}"/>
              </a:ext>
            </a:extLst>
          </p:cNvPr>
          <p:cNvGrpSpPr/>
          <p:nvPr/>
        </p:nvGrpSpPr>
        <p:grpSpPr>
          <a:xfrm>
            <a:off x="7315200" y="1659122"/>
            <a:ext cx="2891852" cy="1174018"/>
            <a:chOff x="7315200" y="1659122"/>
            <a:chExt cx="2891852" cy="1174018"/>
          </a:xfrm>
        </p:grpSpPr>
        <p:sp>
          <p:nvSpPr>
            <p:cNvPr id="9" name="Rectangle 8">
              <a:extLst>
                <a:ext uri="{FF2B5EF4-FFF2-40B4-BE49-F238E27FC236}">
                  <a16:creationId xmlns:a16="http://schemas.microsoft.com/office/drawing/2014/main" id="{F5EBD90E-D948-0F4B-9C93-71748DC984D6}"/>
                </a:ext>
              </a:extLst>
            </p:cNvPr>
            <p:cNvSpPr/>
            <p:nvPr/>
          </p:nvSpPr>
          <p:spPr>
            <a:xfrm>
              <a:off x="7315200" y="2353455"/>
              <a:ext cx="1295400" cy="479685"/>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Pkts</a:t>
              </a:r>
              <a:r>
                <a:rPr lang="en-US" sz="1400" dirty="0"/>
                <a:t> to send on Queue 1</a:t>
              </a:r>
            </a:p>
          </p:txBody>
        </p:sp>
        <p:sp>
          <p:nvSpPr>
            <p:cNvPr id="11" name="Rectangle 10">
              <a:extLst>
                <a:ext uri="{FF2B5EF4-FFF2-40B4-BE49-F238E27FC236}">
                  <a16:creationId xmlns:a16="http://schemas.microsoft.com/office/drawing/2014/main" id="{8E30F13F-A5FB-9D4C-B486-88C52499C8A5}"/>
                </a:ext>
              </a:extLst>
            </p:cNvPr>
            <p:cNvSpPr/>
            <p:nvPr/>
          </p:nvSpPr>
          <p:spPr>
            <a:xfrm>
              <a:off x="8723026" y="2353455"/>
              <a:ext cx="990600" cy="479685"/>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Pkts</a:t>
              </a:r>
              <a:r>
                <a:rPr lang="en-US" sz="1400" dirty="0"/>
                <a:t> on Queue </a:t>
              </a:r>
              <a:r>
                <a:rPr lang="en-US" altLang="zh-CN" sz="1400" dirty="0"/>
                <a:t>2</a:t>
              </a:r>
              <a:endParaRPr lang="en-US" sz="1400" dirty="0"/>
            </a:p>
          </p:txBody>
        </p:sp>
        <p:sp>
          <p:nvSpPr>
            <p:cNvPr id="12" name="Rectangle 11">
              <a:extLst>
                <a:ext uri="{FF2B5EF4-FFF2-40B4-BE49-F238E27FC236}">
                  <a16:creationId xmlns:a16="http://schemas.microsoft.com/office/drawing/2014/main" id="{E468754A-4ABB-1348-8B93-022D3013DEA8}"/>
                </a:ext>
              </a:extLst>
            </p:cNvPr>
            <p:cNvSpPr/>
            <p:nvPr/>
          </p:nvSpPr>
          <p:spPr>
            <a:xfrm>
              <a:off x="9826052" y="2353455"/>
              <a:ext cx="380999" cy="47968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a:t>
              </a:r>
            </a:p>
          </p:txBody>
        </p:sp>
        <p:sp>
          <p:nvSpPr>
            <p:cNvPr id="13" name="Right Bracket 12">
              <a:extLst>
                <a:ext uri="{FF2B5EF4-FFF2-40B4-BE49-F238E27FC236}">
                  <a16:creationId xmlns:a16="http://schemas.microsoft.com/office/drawing/2014/main" id="{DF26B029-C747-4944-8405-9F0B0C088BC7}"/>
                </a:ext>
              </a:extLst>
            </p:cNvPr>
            <p:cNvSpPr/>
            <p:nvPr/>
          </p:nvSpPr>
          <p:spPr>
            <a:xfrm rot="16200000">
              <a:off x="8641207" y="652697"/>
              <a:ext cx="239841" cy="2891849"/>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62903E53-3707-AD4F-A174-9C0A26A25052}"/>
                </a:ext>
              </a:extLst>
            </p:cNvPr>
            <p:cNvSpPr txBox="1"/>
            <p:nvPr/>
          </p:nvSpPr>
          <p:spPr>
            <a:xfrm>
              <a:off x="8417924" y="1659122"/>
              <a:ext cx="686406" cy="369332"/>
            </a:xfrm>
            <a:prstGeom prst="rect">
              <a:avLst/>
            </a:prstGeom>
            <a:noFill/>
          </p:spPr>
          <p:txBody>
            <a:bodyPr wrap="none" rtlCol="0">
              <a:spAutoFit/>
            </a:bodyPr>
            <a:lstStyle/>
            <a:p>
              <a:r>
                <a:rPr lang="en-US" i="1" dirty="0"/>
                <a:t>Flow</a:t>
              </a:r>
            </a:p>
          </p:txBody>
        </p:sp>
      </p:grpSp>
      <p:grpSp>
        <p:nvGrpSpPr>
          <p:cNvPr id="17" name="Group 16">
            <a:extLst>
              <a:ext uri="{FF2B5EF4-FFF2-40B4-BE49-F238E27FC236}">
                <a16:creationId xmlns:a16="http://schemas.microsoft.com/office/drawing/2014/main" id="{2940330B-8001-498F-A3A9-2F601552E01E}"/>
              </a:ext>
            </a:extLst>
          </p:cNvPr>
          <p:cNvGrpSpPr/>
          <p:nvPr/>
        </p:nvGrpSpPr>
        <p:grpSpPr>
          <a:xfrm>
            <a:off x="11078662" y="767255"/>
            <a:ext cx="696542" cy="653060"/>
            <a:chOff x="4572804" y="948553"/>
            <a:chExt cx="696542" cy="653060"/>
          </a:xfrm>
        </p:grpSpPr>
        <p:sp>
          <p:nvSpPr>
            <p:cNvPr id="18" name="Oval 17">
              <a:extLst>
                <a:ext uri="{FF2B5EF4-FFF2-40B4-BE49-F238E27FC236}">
                  <a16:creationId xmlns:a16="http://schemas.microsoft.com/office/drawing/2014/main" id="{A9FEA45C-EFDB-4F80-9BDC-CBA72234FE6B}"/>
                </a:ext>
              </a:extLst>
            </p:cNvPr>
            <p:cNvSpPr/>
            <p:nvPr/>
          </p:nvSpPr>
          <p:spPr>
            <a:xfrm>
              <a:off x="4851903" y="1184170"/>
              <a:ext cx="417443" cy="417443"/>
            </a:xfrm>
            <a:prstGeom prst="ellipse">
              <a:avLst/>
            </a:prstGeom>
            <a:solidFill>
              <a:srgbClr val="00B05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178BF"/>
                  </a:solidFill>
                </a:rPr>
                <a:t>2</a:t>
              </a:r>
            </a:p>
          </p:txBody>
        </p:sp>
        <p:sp>
          <p:nvSpPr>
            <p:cNvPr id="19" name="Oval 18">
              <a:extLst>
                <a:ext uri="{FF2B5EF4-FFF2-40B4-BE49-F238E27FC236}">
                  <a16:creationId xmlns:a16="http://schemas.microsoft.com/office/drawing/2014/main" id="{30B89EDE-EFD0-46CA-841F-770F00A57BC4}"/>
                </a:ext>
              </a:extLst>
            </p:cNvPr>
            <p:cNvSpPr/>
            <p:nvPr/>
          </p:nvSpPr>
          <p:spPr>
            <a:xfrm>
              <a:off x="4712353" y="948553"/>
              <a:ext cx="417443" cy="417443"/>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solidFill>
                </a:rPr>
                <a:t>1</a:t>
              </a:r>
            </a:p>
          </p:txBody>
        </p:sp>
        <p:sp>
          <p:nvSpPr>
            <p:cNvPr id="20" name="Oval 19">
              <a:extLst>
                <a:ext uri="{FF2B5EF4-FFF2-40B4-BE49-F238E27FC236}">
                  <a16:creationId xmlns:a16="http://schemas.microsoft.com/office/drawing/2014/main" id="{74081B2A-5328-4877-A916-7A5D77A0EE8D}"/>
                </a:ext>
              </a:extLst>
            </p:cNvPr>
            <p:cNvSpPr/>
            <p:nvPr/>
          </p:nvSpPr>
          <p:spPr>
            <a:xfrm>
              <a:off x="4572804" y="1184170"/>
              <a:ext cx="417443" cy="41744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3</a:t>
              </a:r>
            </a:p>
          </p:txBody>
        </p:sp>
      </p:grpSp>
    </p:spTree>
    <p:extLst>
      <p:ext uri="{BB962C8B-B14F-4D97-AF65-F5344CB8AC3E}">
        <p14:creationId xmlns:p14="http://schemas.microsoft.com/office/powerpoint/2010/main" val="157782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Graphic spid="8"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Threshold Optimization, 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chor="t">
                <a:normAutofit/>
              </a:bodyPr>
              <a:lstStyle/>
              <a:p>
                <a:r>
                  <a:rPr lang="en-US" sz="2000" dirty="0"/>
                  <a:t>Service rate of queue</a:t>
                </a:r>
                <a14:m>
                  <m:oMath xmlns:m="http://schemas.openxmlformats.org/officeDocument/2006/math">
                    <m:r>
                      <a:rPr lang="en-US" sz="2000" b="0" i="1" dirty="0" smtClean="0">
                        <a:latin typeface="Cambria Math" panose="02040503050406030204" pitchFamily="18" charset="0"/>
                      </a:rPr>
                      <m:t> </m:t>
                    </m:r>
                    <m:r>
                      <a:rPr lang="en-US" sz="2000" b="0" i="1" dirty="0" smtClean="0">
                        <a:latin typeface="Cambria Math" panose="02040503050406030204" pitchFamily="18" charset="0"/>
                      </a:rPr>
                      <m:t>𝑖</m:t>
                    </m:r>
                  </m:oMath>
                </a14:m>
                <a:r>
                  <a:rPr lang="en-US" sz="2000" dirty="0"/>
                  <a:t>:</a:t>
                </a:r>
                <a14:m>
                  <m:oMath xmlns:m="http://schemas.openxmlformats.org/officeDocument/2006/math">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𝑖</m:t>
                        </m:r>
                      </m:sub>
                    </m:sSub>
                  </m:oMath>
                </a14:m>
                <a:endParaRPr lang="en-US" sz="2000" dirty="0"/>
              </a:p>
              <a:p>
                <a:pPr lvl="1"/>
                <a:r>
                  <a:rPr lang="en-US" sz="1800" dirty="0"/>
                  <a:t>Service rate of queue 1:</a:t>
                </a:r>
                <a14:m>
                  <m:oMath xmlns:m="http://schemas.openxmlformats.org/officeDocument/2006/math">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𝜇</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𝜇</m:t>
                    </m:r>
                  </m:oMath>
                </a14:m>
                <a:r>
                  <a:rPr lang="en-US" sz="1800" dirty="0"/>
                  <a:t> (Link Capacity, in unit of </a:t>
                </a:r>
                <a:r>
                  <a:rPr lang="en-US" sz="1800" dirty="0" err="1"/>
                  <a:t>pkt</a:t>
                </a:r>
                <a:r>
                  <a:rPr lang="en-US" sz="1800" dirty="0"/>
                  <a:t>/sec)</a:t>
                </a:r>
              </a:p>
              <a:p>
                <a:pPr lvl="1"/>
                <a:r>
                  <a:rPr lang="en-US" sz="1800" dirty="0"/>
                  <a:t>Service rate of queue 2:</a:t>
                </a:r>
                <a14:m>
                  <m:oMath xmlns:m="http://schemas.openxmlformats.org/officeDocument/2006/math">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𝜇</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(1−</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𝜌</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i="1">
                            <a:latin typeface="Cambria Math" panose="02040503050406030204" pitchFamily="18" charset="0"/>
                          </a:rPr>
                          <m:t>𝜇</m:t>
                        </m:r>
                      </m:e>
                      <m:sub>
                        <m:r>
                          <a:rPr lang="en-US" sz="1800" b="0" i="1" smtClean="0">
                            <a:latin typeface="Cambria Math" panose="02040503050406030204" pitchFamily="18" charset="0"/>
                          </a:rPr>
                          <m:t>1</m:t>
                        </m:r>
                      </m:sub>
                    </m:sSub>
                  </m:oMath>
                </a14:m>
                <a:endParaRPr lang="en-US" sz="1800" dirty="0"/>
              </a:p>
              <a:p>
                <a:pPr lvl="2"/>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𝜌</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𝜆</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𝜇</m:t>
                        </m:r>
                      </m:e>
                      <m:sub>
                        <m:r>
                          <a:rPr lang="en-US" sz="1600" b="0" i="1" smtClean="0">
                            <a:latin typeface="Cambria Math" panose="02040503050406030204" pitchFamily="18" charset="0"/>
                          </a:rPr>
                          <m:t>𝑖</m:t>
                        </m:r>
                      </m:sub>
                    </m:sSub>
                  </m:oMath>
                </a14:m>
                <a:r>
                  <a:rPr lang="en-US" sz="1600" dirty="0"/>
                  <a:t>, the utilization of queue </a:t>
                </a:r>
                <a14:m>
                  <m:oMath xmlns:m="http://schemas.openxmlformats.org/officeDocument/2006/math">
                    <m:r>
                      <a:rPr lang="en-US" sz="1600" i="1" dirty="0" smtClean="0">
                        <a:latin typeface="Cambria Math" panose="02040503050406030204" pitchFamily="18" charset="0"/>
                      </a:rPr>
                      <m:t>𝑖</m:t>
                    </m:r>
                  </m:oMath>
                </a14:m>
                <a:r>
                  <a:rPr lang="en-US" sz="1600" dirty="0"/>
                  <a:t>.</a:t>
                </a:r>
              </a:p>
              <a:p>
                <a:pPr lvl="1"/>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𝜇</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m:rPr>
                            <m:sty m:val="p"/>
                          </m:rPr>
                          <a:rPr lang="en-US" sz="1800" b="0" i="0" smtClean="0">
                            <a:latin typeface="Cambria Math" panose="02040503050406030204" pitchFamily="18" charset="0"/>
                          </a:rPr>
                          <m:t>Π</m:t>
                        </m:r>
                      </m:e>
                      <m:sub>
                        <m:r>
                          <a:rPr lang="en-US" sz="1800" b="0" i="1" smtClean="0">
                            <a:latin typeface="Cambria Math" panose="02040503050406030204" pitchFamily="18" charset="0"/>
                          </a:rPr>
                          <m:t>𝑗</m:t>
                        </m:r>
                        <m:r>
                          <a:rPr lang="en-US" sz="1800" b="0" i="1" smtClean="0">
                            <a:latin typeface="Cambria Math" panose="02040503050406030204" pitchFamily="18" charset="0"/>
                          </a:rPr>
                          <m:t>=0</m:t>
                        </m:r>
                      </m:sub>
                      <m:sup>
                        <m:r>
                          <a:rPr lang="en-US" sz="1800" b="0" i="1" smtClean="0">
                            <a:latin typeface="Cambria Math" panose="02040503050406030204" pitchFamily="18" charset="0"/>
                          </a:rPr>
                          <m:t>𝑖</m:t>
                        </m:r>
                        <m:r>
                          <a:rPr lang="en-US" sz="1800" b="0" i="1" smtClean="0">
                            <a:latin typeface="Cambria Math" panose="02040503050406030204" pitchFamily="18" charset="0"/>
                          </a:rPr>
                          <m:t>−1</m:t>
                        </m:r>
                      </m:sup>
                    </m:sSub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1−</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𝜌</m:t>
                            </m:r>
                          </m:e>
                          <m:sub>
                            <m:r>
                              <a:rPr lang="en-US" sz="1800" b="0" i="1" smtClean="0">
                                <a:latin typeface="Cambria Math" panose="02040503050406030204" pitchFamily="18" charset="0"/>
                              </a:rPr>
                              <m:t>𝑗</m:t>
                            </m:r>
                          </m:sub>
                        </m:sSub>
                      </m:e>
                    </m:d>
                    <m:r>
                      <a:rPr lang="en-US" sz="1800" b="0" i="1" smtClean="0">
                        <a:latin typeface="Cambria Math" panose="02040503050406030204" pitchFamily="18" charset="0"/>
                      </a:rPr>
                      <m:t>𝜇</m:t>
                    </m:r>
                  </m:oMath>
                </a14:m>
                <a:endParaRPr lang="en-US" sz="1800" dirty="0"/>
              </a:p>
              <a:p>
                <a:r>
                  <a:rPr lang="en-US" sz="2000" dirty="0"/>
                  <a:t>Average delay in queue</a:t>
                </a:r>
                <a14:m>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𝑖</m:t>
                    </m:r>
                  </m:oMath>
                </a14:m>
                <a:r>
                  <a:rPr lang="en-US" sz="2000" dirty="0"/>
                  <a:t>:</a:t>
                </a:r>
                <a14:m>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 </m:t>
                        </m:r>
                        <m:r>
                          <a:rPr lang="en-US" sz="2000" b="0" i="1" dirty="0" smtClean="0">
                            <a:latin typeface="Cambria Math" panose="02040503050406030204" pitchFamily="18" charset="0"/>
                          </a:rPr>
                          <m:t>𝑇</m:t>
                        </m:r>
                      </m:e>
                      <m:sub>
                        <m:r>
                          <a:rPr lang="en-US" sz="2000" b="0" i="1" dirty="0" smtClean="0">
                            <a:latin typeface="Cambria Math" panose="02040503050406030204" pitchFamily="18" charset="0"/>
                          </a:rPr>
                          <m:t>𝑖</m:t>
                        </m:r>
                      </m:sub>
                    </m:sSub>
                    <m:r>
                      <a:rPr lang="en-US" sz="2000" b="0" i="1" dirty="0" smtClean="0">
                        <a:latin typeface="Cambria Math" panose="02040503050406030204" pitchFamily="18" charset="0"/>
                      </a:rPr>
                      <m:t>=1/(</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𝜇</m:t>
                        </m:r>
                      </m:e>
                      <m:sub>
                        <m:r>
                          <a:rPr lang="en-US" sz="2000" b="0" i="1" dirty="0" smtClean="0">
                            <a:latin typeface="Cambria Math" panose="02040503050406030204" pitchFamily="18" charset="0"/>
                          </a:rPr>
                          <m:t>𝑖</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𝜆</m:t>
                        </m:r>
                      </m:e>
                      <m:sub>
                        <m:r>
                          <a:rPr lang="en-US" sz="2000" b="0" i="1" dirty="0" smtClean="0">
                            <a:latin typeface="Cambria Math" panose="02040503050406030204" pitchFamily="18" charset="0"/>
                          </a:rPr>
                          <m:t>𝑖</m:t>
                        </m:r>
                      </m:sub>
                    </m:sSub>
                    <m:r>
                      <a:rPr lang="en-US" sz="2000" b="0" i="1" dirty="0" smtClean="0">
                        <a:latin typeface="Cambria Math" panose="02040503050406030204" pitchFamily="18" charset="0"/>
                      </a:rPr>
                      <m:t>)</m:t>
                    </m:r>
                  </m:oMath>
                </a14:m>
                <a:r>
                  <a:rPr lang="en-US" sz="2000" dirty="0"/>
                  <a:t> (M/M/1 queue model)</a:t>
                </a:r>
              </a:p>
              <a:p>
                <a:r>
                  <a:rPr lang="en-US" sz="2000" dirty="0"/>
                  <a:t>To minimize average flow completion time: </a:t>
                </a:r>
                <a:endParaRPr lang="en-US" sz="2000" i="1" dirty="0">
                  <a:latin typeface="Cambria Math" panose="02040503050406030204" pitchFamily="18" charset="0"/>
                </a:endParaRPr>
              </a:p>
              <a:p>
                <a:pPr marL="0" indent="0">
                  <a:buNone/>
                </a:pPr>
                <a:endParaRPr lang="en-US"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limLow>
                            <m:limLowPr>
                              <m:ctrlPr>
                                <a:rPr lang="en-US" sz="2000" i="1" smtClean="0">
                                  <a:latin typeface="Cambria Math" panose="02040503050406030204" pitchFamily="18" charset="0"/>
                                </a:rPr>
                              </m:ctrlPr>
                            </m:limLowPr>
                            <m:e>
                              <m:r>
                                <m:rPr>
                                  <m:sty m:val="p"/>
                                </m:rPr>
                                <a:rPr lang="en-US" sz="2000" i="0" smtClean="0">
                                  <a:latin typeface="Cambria Math" panose="02040503050406030204" pitchFamily="18" charset="0"/>
                                </a:rPr>
                                <m:t>min</m:t>
                              </m:r>
                            </m:e>
                            <m:li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lim>
                          </m:limLow>
                        </m:fName>
                        <m:e>
                          <m:sSubSup>
                            <m:sSubSupPr>
                              <m:ctrlPr>
                                <a:rPr lang="en-US" sz="2000" b="0" i="1" smtClean="0">
                                  <a:latin typeface="Cambria Math" panose="02040503050406030204" pitchFamily="18" charset="0"/>
                                </a:rPr>
                              </m:ctrlPr>
                            </m:sSubSupPr>
                            <m:e>
                              <m:r>
                                <m:rPr>
                                  <m:sty m:val="p"/>
                                </m:rPr>
                                <a:rPr lang="en-US" sz="2000" b="0" i="0" smtClean="0">
                                  <a:latin typeface="Cambria Math" panose="02040503050406030204" pitchFamily="18" charset="0"/>
                                </a:rPr>
                                <m:t>Σ</m:t>
                              </m:r>
                            </m:e>
                            <m:sub>
                              <m:r>
                                <a:rPr lang="en-US" sz="2000" b="0" i="1" smtClean="0">
                                  <a:latin typeface="Cambria Math" panose="02040503050406030204" pitchFamily="18" charset="0"/>
                                </a:rPr>
                                <m:t>𝑙</m:t>
                              </m:r>
                              <m:r>
                                <a:rPr lang="en-US" sz="2000" b="0" i="1" smtClean="0">
                                  <a:latin typeface="Cambria Math" panose="02040503050406030204" pitchFamily="18" charset="0"/>
                                </a:rPr>
                                <m:t>=1</m:t>
                              </m:r>
                            </m:sub>
                            <m:sup>
                              <m:r>
                                <a:rPr lang="en-US" sz="2000" b="0" i="1" smtClean="0">
                                  <a:latin typeface="Cambria Math" panose="02040503050406030204" pitchFamily="18" charset="0"/>
                                </a:rPr>
                                <m:t>𝐾</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𝑙</m:t>
                              </m:r>
                            </m:sub>
                          </m:sSub>
                          <m:sSubSup>
                            <m:sSubSupPr>
                              <m:ctrlPr>
                                <a:rPr lang="en-US" sz="2000" b="0" i="1" smtClean="0">
                                  <a:latin typeface="Cambria Math" panose="02040503050406030204" pitchFamily="18" charset="0"/>
                                </a:rPr>
                              </m:ctrlPr>
                            </m:sSubSupPr>
                            <m:e>
                              <m:r>
                                <m:rPr>
                                  <m:sty m:val="p"/>
                                </m:rPr>
                                <a:rPr lang="en-US" sz="2000" b="0" i="0" smtClean="0">
                                  <a:latin typeface="Cambria Math" panose="02040503050406030204" pitchFamily="18" charset="0"/>
                                </a:rPr>
                                <m:t>Σ</m:t>
                              </m:r>
                            </m:e>
                            <m:sub>
                              <m:r>
                                <a:rPr lang="en-US" sz="2000" b="0" i="1" smtClean="0">
                                  <a:latin typeface="Cambria Math" panose="02040503050406030204" pitchFamily="18" charset="0"/>
                                </a:rPr>
                                <m:t>𝑚</m:t>
                              </m:r>
                              <m:r>
                                <a:rPr lang="en-US" sz="2000" b="0" i="1" smtClean="0">
                                  <a:latin typeface="Cambria Math" panose="02040503050406030204" pitchFamily="18" charset="0"/>
                                </a:rPr>
                                <m:t>=1</m:t>
                              </m:r>
                            </m:sub>
                            <m:sup>
                              <m:r>
                                <a:rPr lang="en-US" sz="2000" b="0" i="1" smtClean="0">
                                  <a:latin typeface="Cambria Math" panose="02040503050406030204" pitchFamily="18" charset="0"/>
                                </a:rPr>
                                <m:t>𝑙</m:t>
                              </m:r>
                            </m:sup>
                          </m:sSubSup>
                        </m:e>
                      </m:func>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𝑚</m:t>
                          </m:r>
                        </m:sub>
                      </m:sSub>
                    </m:oMath>
                  </m:oMathPara>
                </a14:m>
                <a:endParaRPr lang="en-US" sz="2000" b="0" dirty="0"/>
              </a:p>
              <a:p>
                <a:pPr marL="0" indent="0" algn="ctr">
                  <a:buNone/>
                </a:pPr>
                <a:r>
                  <a:rPr lang="en-US" sz="1800" dirty="0"/>
                  <a:t>Subject to:</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 </m:t>
                        </m:r>
                        <m:r>
                          <a:rPr lang="en-US" sz="1800" b="0" i="1" smtClean="0">
                            <a:latin typeface="Cambria Math" panose="02040503050406030204" pitchFamily="18" charset="0"/>
                          </a:rPr>
                          <m:t>𝜃</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&gt;</m:t>
                    </m:r>
                    <m:r>
                      <a:rPr lang="en-US" sz="1800" b="1" i="1" smtClean="0">
                        <a:latin typeface="Cambria Math" panose="02040503050406030204" pitchFamily="18" charset="0"/>
                      </a:rPr>
                      <m:t>𝟎</m:t>
                    </m:r>
                  </m:oMath>
                </a14:m>
                <a:endParaRPr lang="en-US" sz="18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522" t="-124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001A6CF9-9C20-4E64-BE5B-36C53C63CF0C}" type="datetime1">
              <a:rPr lang="en-HK" smtClean="0"/>
              <a:t>5/8/2018</a:t>
            </a:fld>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31</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39BFEE9-6445-3D47-9E8A-6C2537E32B83}"/>
                  </a:ext>
                </a:extLst>
              </p:cNvPr>
              <p:cNvSpPr/>
              <p:nvPr/>
            </p:nvSpPr>
            <p:spPr>
              <a:xfrm>
                <a:off x="838200" y="4992023"/>
                <a:ext cx="10515600" cy="70788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sz="2000" dirty="0"/>
                  <a:t>Number of variables is small (</a:t>
                </a:r>
                <a14:m>
                  <m:oMath xmlns:m="http://schemas.openxmlformats.org/officeDocument/2006/math">
                    <m:r>
                      <a:rPr lang="en-US" sz="2000" i="1" dirty="0">
                        <a:latin typeface="Cambria Math" panose="02040503050406030204" pitchFamily="18" charset="0"/>
                      </a:rPr>
                      <m:t>𝐾</m:t>
                    </m:r>
                    <m:r>
                      <a:rPr lang="en-US" sz="2000" i="1" dirty="0">
                        <a:latin typeface="Cambria Math" panose="02040503050406030204" pitchFamily="18" charset="0"/>
                      </a:rPr>
                      <m:t>&lt; 8</m:t>
                    </m:r>
                  </m:oMath>
                </a14:m>
                <a:r>
                  <a:rPr lang="en-US" sz="2000" dirty="0"/>
                  <a:t>), the optimization problem can be solved numerically and quickly with existing solvers.</a:t>
                </a:r>
              </a:p>
            </p:txBody>
          </p:sp>
        </mc:Choice>
        <mc:Fallback xmlns="">
          <p:sp>
            <p:nvSpPr>
              <p:cNvPr id="5" name="Rectangle 4">
                <a:extLst>
                  <a:ext uri="{FF2B5EF4-FFF2-40B4-BE49-F238E27FC236}">
                    <a16:creationId xmlns:a16="http://schemas.microsoft.com/office/drawing/2014/main" id="{739BFEE9-6445-3D47-9E8A-6C2537E32B83}"/>
                  </a:ext>
                </a:extLst>
              </p:cNvPr>
              <p:cNvSpPr>
                <a:spLocks noRot="1" noChangeAspect="1" noMove="1" noResize="1" noEditPoints="1" noAdjustHandles="1" noChangeArrowheads="1" noChangeShapeType="1" noTextEdit="1"/>
              </p:cNvSpPr>
              <p:nvPr/>
            </p:nvSpPr>
            <p:spPr>
              <a:xfrm>
                <a:off x="838200" y="4992023"/>
                <a:ext cx="10515600" cy="707886"/>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08F7EC4-C38E-EF4B-B97B-CA19E7091A49}"/>
              </a:ext>
            </a:extLst>
          </p:cNvPr>
          <p:cNvSpPr txBox="1"/>
          <p:nvPr/>
        </p:nvSpPr>
        <p:spPr>
          <a:xfrm>
            <a:off x="7989124" y="3619300"/>
            <a:ext cx="3089538" cy="646331"/>
          </a:xfrm>
          <a:prstGeom prst="rect">
            <a:avLst/>
          </a:prstGeom>
          <a:noFill/>
        </p:spPr>
        <p:txBody>
          <a:bodyPr wrap="square" rtlCol="0">
            <a:spAutoFit/>
          </a:bodyPr>
          <a:lstStyle/>
          <a:p>
            <a:r>
              <a:rPr lang="en-US" i="1" dirty="0"/>
              <a:t>FCT </a:t>
            </a:r>
            <a:r>
              <a:rPr lang="en-US" i="1" dirty="0">
                <a:sym typeface="Wingdings" pitchFamily="2" charset="2"/>
              </a:rPr>
              <a:t> </a:t>
            </a:r>
            <a:r>
              <a:rPr lang="en-US" i="1" dirty="0"/>
              <a:t>Summation of time spent in each queue.</a:t>
            </a:r>
          </a:p>
        </p:txBody>
      </p:sp>
      <p:grpSp>
        <p:nvGrpSpPr>
          <p:cNvPr id="8" name="Group 7">
            <a:extLst>
              <a:ext uri="{FF2B5EF4-FFF2-40B4-BE49-F238E27FC236}">
                <a16:creationId xmlns:a16="http://schemas.microsoft.com/office/drawing/2014/main" id="{37619AA1-4A53-4194-AACC-78A3C6C50154}"/>
              </a:ext>
            </a:extLst>
          </p:cNvPr>
          <p:cNvGrpSpPr/>
          <p:nvPr/>
        </p:nvGrpSpPr>
        <p:grpSpPr>
          <a:xfrm>
            <a:off x="11078662" y="767255"/>
            <a:ext cx="696542" cy="653060"/>
            <a:chOff x="4572804" y="948553"/>
            <a:chExt cx="696542" cy="653060"/>
          </a:xfrm>
        </p:grpSpPr>
        <p:sp>
          <p:nvSpPr>
            <p:cNvPr id="9" name="Oval 8">
              <a:extLst>
                <a:ext uri="{FF2B5EF4-FFF2-40B4-BE49-F238E27FC236}">
                  <a16:creationId xmlns:a16="http://schemas.microsoft.com/office/drawing/2014/main" id="{601CAFBF-3285-41D8-B829-BD369BE022B4}"/>
                </a:ext>
              </a:extLst>
            </p:cNvPr>
            <p:cNvSpPr/>
            <p:nvPr/>
          </p:nvSpPr>
          <p:spPr>
            <a:xfrm>
              <a:off x="4851903" y="1184170"/>
              <a:ext cx="417443" cy="417443"/>
            </a:xfrm>
            <a:prstGeom prst="ellipse">
              <a:avLst/>
            </a:prstGeom>
            <a:solidFill>
              <a:srgbClr val="00B05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2178BF"/>
                  </a:solidFill>
                </a:rPr>
                <a:t>2</a:t>
              </a:r>
            </a:p>
          </p:txBody>
        </p:sp>
        <p:sp>
          <p:nvSpPr>
            <p:cNvPr id="10" name="Oval 9">
              <a:extLst>
                <a:ext uri="{FF2B5EF4-FFF2-40B4-BE49-F238E27FC236}">
                  <a16:creationId xmlns:a16="http://schemas.microsoft.com/office/drawing/2014/main" id="{61453EE4-DAD8-49FF-AF05-15BECC70B7FE}"/>
                </a:ext>
              </a:extLst>
            </p:cNvPr>
            <p:cNvSpPr/>
            <p:nvPr/>
          </p:nvSpPr>
          <p:spPr>
            <a:xfrm>
              <a:off x="4712353" y="948553"/>
              <a:ext cx="417443" cy="417443"/>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2"/>
                  </a:solidFill>
                </a:rPr>
                <a:t>1</a:t>
              </a:r>
            </a:p>
          </p:txBody>
        </p:sp>
        <p:sp>
          <p:nvSpPr>
            <p:cNvPr id="11" name="Oval 10">
              <a:extLst>
                <a:ext uri="{FF2B5EF4-FFF2-40B4-BE49-F238E27FC236}">
                  <a16:creationId xmlns:a16="http://schemas.microsoft.com/office/drawing/2014/main" id="{D5F7C74C-5EEE-4AA0-9805-4B29449180D5}"/>
                </a:ext>
              </a:extLst>
            </p:cNvPr>
            <p:cNvSpPr/>
            <p:nvPr/>
          </p:nvSpPr>
          <p:spPr>
            <a:xfrm>
              <a:off x="4572804" y="1184170"/>
              <a:ext cx="417443" cy="41744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3</a:t>
              </a:r>
            </a:p>
          </p:txBody>
        </p:sp>
      </p:grpSp>
      <p:grpSp>
        <p:nvGrpSpPr>
          <p:cNvPr id="12" name="Group 11">
            <a:extLst>
              <a:ext uri="{FF2B5EF4-FFF2-40B4-BE49-F238E27FC236}">
                <a16:creationId xmlns:a16="http://schemas.microsoft.com/office/drawing/2014/main" id="{22372E49-7B47-4C44-BF72-E1F9016FC94B}"/>
              </a:ext>
            </a:extLst>
          </p:cNvPr>
          <p:cNvGrpSpPr/>
          <p:nvPr/>
        </p:nvGrpSpPr>
        <p:grpSpPr>
          <a:xfrm>
            <a:off x="1191206" y="3198827"/>
            <a:ext cx="2891852" cy="1174018"/>
            <a:chOff x="7315200" y="1659122"/>
            <a:chExt cx="2891852" cy="1174018"/>
          </a:xfrm>
        </p:grpSpPr>
        <p:sp>
          <p:nvSpPr>
            <p:cNvPr id="13" name="Rectangle 12">
              <a:extLst>
                <a:ext uri="{FF2B5EF4-FFF2-40B4-BE49-F238E27FC236}">
                  <a16:creationId xmlns:a16="http://schemas.microsoft.com/office/drawing/2014/main" id="{324951D7-BE66-408D-A251-BCDBFB4E528E}"/>
                </a:ext>
              </a:extLst>
            </p:cNvPr>
            <p:cNvSpPr/>
            <p:nvPr/>
          </p:nvSpPr>
          <p:spPr>
            <a:xfrm>
              <a:off x="7315200" y="2353455"/>
              <a:ext cx="1295400" cy="479685"/>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err="1"/>
                <a:t>Pkts</a:t>
              </a:r>
              <a:r>
                <a:rPr lang="en-US" sz="1400" dirty="0"/>
                <a:t> to send on Queue 1</a:t>
              </a:r>
            </a:p>
          </p:txBody>
        </p:sp>
        <p:sp>
          <p:nvSpPr>
            <p:cNvPr id="14" name="Rectangle 13">
              <a:extLst>
                <a:ext uri="{FF2B5EF4-FFF2-40B4-BE49-F238E27FC236}">
                  <a16:creationId xmlns:a16="http://schemas.microsoft.com/office/drawing/2014/main" id="{D2088999-CD08-450A-BB52-88EF63EF0E80}"/>
                </a:ext>
              </a:extLst>
            </p:cNvPr>
            <p:cNvSpPr/>
            <p:nvPr/>
          </p:nvSpPr>
          <p:spPr>
            <a:xfrm>
              <a:off x="8723026" y="2353455"/>
              <a:ext cx="990600" cy="479685"/>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Pkts</a:t>
              </a:r>
              <a:r>
                <a:rPr lang="en-US" sz="1400" dirty="0"/>
                <a:t> on Queue </a:t>
              </a:r>
              <a:r>
                <a:rPr lang="en-US" altLang="zh-CN" sz="1400" dirty="0"/>
                <a:t>2</a:t>
              </a:r>
              <a:endParaRPr lang="en-US" sz="1400" dirty="0"/>
            </a:p>
          </p:txBody>
        </p:sp>
        <p:sp>
          <p:nvSpPr>
            <p:cNvPr id="15" name="Rectangle 14">
              <a:extLst>
                <a:ext uri="{FF2B5EF4-FFF2-40B4-BE49-F238E27FC236}">
                  <a16:creationId xmlns:a16="http://schemas.microsoft.com/office/drawing/2014/main" id="{C5DFF8B2-D41A-40DC-B3E2-C35F7FE65C7B}"/>
                </a:ext>
              </a:extLst>
            </p:cNvPr>
            <p:cNvSpPr/>
            <p:nvPr/>
          </p:nvSpPr>
          <p:spPr>
            <a:xfrm>
              <a:off x="9826052" y="2353455"/>
              <a:ext cx="380999" cy="47968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a:t>
              </a:r>
            </a:p>
          </p:txBody>
        </p:sp>
        <p:sp>
          <p:nvSpPr>
            <p:cNvPr id="16" name="Right Bracket 15">
              <a:extLst>
                <a:ext uri="{FF2B5EF4-FFF2-40B4-BE49-F238E27FC236}">
                  <a16:creationId xmlns:a16="http://schemas.microsoft.com/office/drawing/2014/main" id="{C6FA62F3-98BC-4DF6-BBDE-343C75D97046}"/>
                </a:ext>
              </a:extLst>
            </p:cNvPr>
            <p:cNvSpPr/>
            <p:nvPr/>
          </p:nvSpPr>
          <p:spPr>
            <a:xfrm rot="16200000">
              <a:off x="8641207" y="652697"/>
              <a:ext cx="239841" cy="2891849"/>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0301E20C-3411-45DB-AD19-3E075248C0AF}"/>
                </a:ext>
              </a:extLst>
            </p:cNvPr>
            <p:cNvSpPr txBox="1"/>
            <p:nvPr/>
          </p:nvSpPr>
          <p:spPr>
            <a:xfrm>
              <a:off x="8417924" y="1659122"/>
              <a:ext cx="686406" cy="369332"/>
            </a:xfrm>
            <a:prstGeom prst="rect">
              <a:avLst/>
            </a:prstGeom>
            <a:noFill/>
          </p:spPr>
          <p:txBody>
            <a:bodyPr wrap="none" rtlCol="0">
              <a:spAutoFit/>
            </a:bodyPr>
            <a:lstStyle/>
            <a:p>
              <a:r>
                <a:rPr lang="en-US" i="1" dirty="0"/>
                <a:t>Flow</a:t>
              </a:r>
            </a:p>
          </p:txBody>
        </p:sp>
      </p:grpSp>
    </p:spTree>
    <p:extLst>
      <p:ext uri="{BB962C8B-B14F-4D97-AF65-F5344CB8AC3E}">
        <p14:creationId xmlns:p14="http://schemas.microsoft.com/office/powerpoint/2010/main" val="222633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0E9BF0D-1D21-EA47-A079-A8835182413A}"/>
              </a:ext>
            </a:extLst>
          </p:cNvPr>
          <p:cNvSpPr>
            <a:spLocks noGrp="1"/>
          </p:cNvSpPr>
          <p:nvPr>
            <p:ph type="ftr" sz="quarter" idx="11"/>
          </p:nvPr>
        </p:nvSpPr>
        <p:spPr/>
        <p:txBody>
          <a:bodyPr/>
          <a:lstStyle/>
          <a:p>
            <a:r>
              <a:rPr lang="en-US" dirty="0"/>
              <a:t>SING Lab-CSE-HKUST</a:t>
            </a:r>
          </a:p>
        </p:txBody>
      </p:sp>
      <p:sp>
        <p:nvSpPr>
          <p:cNvPr id="5" name="Slide Number Placeholder 4">
            <a:extLst>
              <a:ext uri="{FF2B5EF4-FFF2-40B4-BE49-F238E27FC236}">
                <a16:creationId xmlns:a16="http://schemas.microsoft.com/office/drawing/2014/main" id="{313AFC1B-5CD4-B34E-B6EB-60D66ABE8571}"/>
              </a:ext>
            </a:extLst>
          </p:cNvPr>
          <p:cNvSpPr>
            <a:spLocks noGrp="1"/>
          </p:cNvSpPr>
          <p:nvPr>
            <p:ph type="sldNum" sz="quarter" idx="12"/>
          </p:nvPr>
        </p:nvSpPr>
        <p:spPr>
          <a:xfrm>
            <a:off x="8610600" y="6356350"/>
            <a:ext cx="2743200" cy="365125"/>
          </a:xfrm>
        </p:spPr>
        <p:txBody>
          <a:bodyPr/>
          <a:lstStyle/>
          <a:p>
            <a:fld id="{2BE43E12-75C8-F547-8CFF-A7DFBF273010}" type="slidenum">
              <a:rPr lang="en-US" smtClean="0"/>
              <a:t>4</a:t>
            </a:fld>
            <a:endParaRPr lang="en-US"/>
          </a:p>
        </p:txBody>
      </p:sp>
      <p:sp>
        <p:nvSpPr>
          <p:cNvPr id="6" name="Rectangle 5">
            <a:extLst>
              <a:ext uri="{FF2B5EF4-FFF2-40B4-BE49-F238E27FC236}">
                <a16:creationId xmlns:a16="http://schemas.microsoft.com/office/drawing/2014/main" id="{AD5F176E-9E32-7347-A0B4-091EB2CF9B58}"/>
              </a:ext>
            </a:extLst>
          </p:cNvPr>
          <p:cNvSpPr/>
          <p:nvPr/>
        </p:nvSpPr>
        <p:spPr>
          <a:xfrm>
            <a:off x="1333380" y="1066585"/>
            <a:ext cx="2150076" cy="9267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Traffic Stat Collection</a:t>
            </a:r>
          </a:p>
        </p:txBody>
      </p:sp>
      <p:sp>
        <p:nvSpPr>
          <p:cNvPr id="7" name="Rectangle 6">
            <a:extLst>
              <a:ext uri="{FF2B5EF4-FFF2-40B4-BE49-F238E27FC236}">
                <a16:creationId xmlns:a16="http://schemas.microsoft.com/office/drawing/2014/main" id="{9DCD8E27-9A38-204F-A161-8FC90A8E5148}"/>
              </a:ext>
            </a:extLst>
          </p:cNvPr>
          <p:cNvSpPr/>
          <p:nvPr/>
        </p:nvSpPr>
        <p:spPr>
          <a:xfrm>
            <a:off x="5204253" y="1066585"/>
            <a:ext cx="2150076" cy="9267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DevOps Engineers:</a:t>
            </a:r>
          </a:p>
          <a:p>
            <a:pPr algn="ctr"/>
            <a:r>
              <a:rPr lang="en-US" dirty="0"/>
              <a:t>Analysis, Design, Implementation</a:t>
            </a:r>
          </a:p>
        </p:txBody>
      </p:sp>
      <p:sp>
        <p:nvSpPr>
          <p:cNvPr id="8" name="Rectangle 7">
            <a:extLst>
              <a:ext uri="{FF2B5EF4-FFF2-40B4-BE49-F238E27FC236}">
                <a16:creationId xmlns:a16="http://schemas.microsoft.com/office/drawing/2014/main" id="{DC8D4BCF-0A18-BC4F-AF19-B8E8DB55704D}"/>
              </a:ext>
            </a:extLst>
          </p:cNvPr>
          <p:cNvSpPr/>
          <p:nvPr/>
        </p:nvSpPr>
        <p:spPr>
          <a:xfrm>
            <a:off x="7852717" y="1072514"/>
            <a:ext cx="2150076" cy="9267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Traffic Optimization Policies</a:t>
            </a:r>
          </a:p>
        </p:txBody>
      </p:sp>
      <p:cxnSp>
        <p:nvCxnSpPr>
          <p:cNvPr id="20" name="Straight Arrow Connector 19">
            <a:extLst>
              <a:ext uri="{FF2B5EF4-FFF2-40B4-BE49-F238E27FC236}">
                <a16:creationId xmlns:a16="http://schemas.microsoft.com/office/drawing/2014/main" id="{9069A4EB-2984-2448-830F-2A9375437D3A}"/>
              </a:ext>
            </a:extLst>
          </p:cNvPr>
          <p:cNvCxnSpPr>
            <a:cxnSpLocks/>
            <a:stCxn id="6" idx="3"/>
            <a:endCxn id="7" idx="1"/>
          </p:cNvCxnSpPr>
          <p:nvPr/>
        </p:nvCxnSpPr>
        <p:spPr>
          <a:xfrm>
            <a:off x="3483456" y="1529963"/>
            <a:ext cx="1720797" cy="0"/>
          </a:xfrm>
          <a:prstGeom prst="straightConnector1">
            <a:avLst/>
          </a:prstGeom>
          <a:ln w="38100">
            <a:solidFill>
              <a:srgbClr val="3458B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87FD04F-087E-1346-BEF5-B001B6B34163}"/>
              </a:ext>
            </a:extLst>
          </p:cNvPr>
          <p:cNvCxnSpPr>
            <a:cxnSpLocks/>
            <a:stCxn id="7" idx="3"/>
            <a:endCxn id="8" idx="1"/>
          </p:cNvCxnSpPr>
          <p:nvPr/>
        </p:nvCxnSpPr>
        <p:spPr>
          <a:xfrm>
            <a:off x="7354329" y="1529963"/>
            <a:ext cx="498388" cy="5929"/>
          </a:xfrm>
          <a:prstGeom prst="straightConnector1">
            <a:avLst/>
          </a:prstGeom>
          <a:ln w="38100">
            <a:solidFill>
              <a:srgbClr val="3458B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F0492E1-7707-134D-BF11-DB13FF168B4C}"/>
              </a:ext>
            </a:extLst>
          </p:cNvPr>
          <p:cNvGrpSpPr>
            <a:grpSpLocks noChangeAspect="1"/>
          </p:cNvGrpSpPr>
          <p:nvPr/>
        </p:nvGrpSpPr>
        <p:grpSpPr>
          <a:xfrm>
            <a:off x="922797" y="2349108"/>
            <a:ext cx="2920766" cy="2052000"/>
            <a:chOff x="472347" y="2318146"/>
            <a:chExt cx="5538580" cy="3891168"/>
          </a:xfrm>
          <a:noFill/>
        </p:grpSpPr>
        <p:pic>
          <p:nvPicPr>
            <p:cNvPr id="11" name="Picture 10">
              <a:extLst>
                <a:ext uri="{FF2B5EF4-FFF2-40B4-BE49-F238E27FC236}">
                  <a16:creationId xmlns:a16="http://schemas.microsoft.com/office/drawing/2014/main" id="{4C592EC0-3D95-4D42-ACEA-B997F2DCAC59}"/>
                </a:ext>
              </a:extLst>
            </p:cNvPr>
            <p:cNvPicPr>
              <a:picLocks noChangeAspect="1"/>
            </p:cNvPicPr>
            <p:nvPr/>
          </p:nvPicPr>
          <p:blipFill>
            <a:blip r:embed="rId3"/>
            <a:stretch>
              <a:fillRect/>
            </a:stretch>
          </p:blipFill>
          <p:spPr>
            <a:xfrm>
              <a:off x="791906" y="2318146"/>
              <a:ext cx="4899463" cy="1864774"/>
            </a:xfrm>
            <a:prstGeom prst="rect">
              <a:avLst/>
            </a:prstGeom>
            <a:grpFill/>
          </p:spPr>
        </p:pic>
        <p:pic>
          <p:nvPicPr>
            <p:cNvPr id="12" name="Picture 11">
              <a:extLst>
                <a:ext uri="{FF2B5EF4-FFF2-40B4-BE49-F238E27FC236}">
                  <a16:creationId xmlns:a16="http://schemas.microsoft.com/office/drawing/2014/main" id="{51E65A43-BFC3-7745-834A-F1E0058A57AB}"/>
                </a:ext>
              </a:extLst>
            </p:cNvPr>
            <p:cNvPicPr>
              <a:picLocks noChangeAspect="1"/>
            </p:cNvPicPr>
            <p:nvPr/>
          </p:nvPicPr>
          <p:blipFill>
            <a:blip r:embed="rId4"/>
            <a:stretch>
              <a:fillRect/>
            </a:stretch>
          </p:blipFill>
          <p:spPr>
            <a:xfrm>
              <a:off x="472347" y="4166771"/>
              <a:ext cx="5538580" cy="2042543"/>
            </a:xfrm>
            <a:prstGeom prst="rect">
              <a:avLst/>
            </a:prstGeom>
            <a:grpFill/>
          </p:spPr>
        </p:pic>
      </p:grpSp>
      <p:sp>
        <p:nvSpPr>
          <p:cNvPr id="3" name="TextBox 2">
            <a:extLst>
              <a:ext uri="{FF2B5EF4-FFF2-40B4-BE49-F238E27FC236}">
                <a16:creationId xmlns:a16="http://schemas.microsoft.com/office/drawing/2014/main" id="{788BF715-94E9-7745-ADC2-6612B3C52031}"/>
              </a:ext>
            </a:extLst>
          </p:cNvPr>
          <p:cNvSpPr txBox="1"/>
          <p:nvPr/>
        </p:nvSpPr>
        <p:spPr>
          <a:xfrm>
            <a:off x="728908" y="4604280"/>
            <a:ext cx="3450210" cy="646331"/>
          </a:xfrm>
          <a:prstGeom prst="rect">
            <a:avLst/>
          </a:prstGeom>
          <a:noFill/>
        </p:spPr>
        <p:txBody>
          <a:bodyPr wrap="square" rtlCol="0">
            <a:spAutoFit/>
          </a:bodyPr>
          <a:lstStyle/>
          <a:p>
            <a:pPr algn="ctr"/>
            <a:r>
              <a:rPr lang="en-US" dirty="0">
                <a:solidFill>
                  <a:srgbClr val="3458B0"/>
                </a:solidFill>
              </a:rPr>
              <a:t>Traffic Characteristics from large production datacenters (&amp; papers)</a:t>
            </a:r>
          </a:p>
        </p:txBody>
      </p:sp>
      <p:pic>
        <p:nvPicPr>
          <p:cNvPr id="15" name="Content Placeholder 6">
            <a:extLst>
              <a:ext uri="{FF2B5EF4-FFF2-40B4-BE49-F238E27FC236}">
                <a16:creationId xmlns:a16="http://schemas.microsoft.com/office/drawing/2014/main" id="{39765269-736A-B04D-AD57-28A683F50EEE}"/>
              </a:ext>
            </a:extLst>
          </p:cNvPr>
          <p:cNvPicPr>
            <a:picLocks noGrp="1" noChangeAspect="1"/>
          </p:cNvPicPr>
          <p:nvPr>
            <p:ph idx="1"/>
          </p:nvPr>
        </p:nvPicPr>
        <p:blipFill>
          <a:blip r:embed="rId5"/>
          <a:stretch>
            <a:fillRect/>
          </a:stretch>
        </p:blipFill>
        <p:spPr>
          <a:xfrm>
            <a:off x="4995472" y="2258053"/>
            <a:ext cx="2572519" cy="1760145"/>
          </a:xfrm>
        </p:spPr>
      </p:pic>
      <p:sp>
        <p:nvSpPr>
          <p:cNvPr id="9" name="TextBox 8">
            <a:extLst>
              <a:ext uri="{FF2B5EF4-FFF2-40B4-BE49-F238E27FC236}">
                <a16:creationId xmlns:a16="http://schemas.microsoft.com/office/drawing/2014/main" id="{3C5D02D7-6227-C645-969C-12C63194B973}"/>
              </a:ext>
            </a:extLst>
          </p:cNvPr>
          <p:cNvSpPr txBox="1"/>
          <p:nvPr/>
        </p:nvSpPr>
        <p:spPr>
          <a:xfrm>
            <a:off x="5163991" y="3913909"/>
            <a:ext cx="2321469" cy="369332"/>
          </a:xfrm>
          <a:prstGeom prst="rect">
            <a:avLst/>
          </a:prstGeom>
          <a:noFill/>
        </p:spPr>
        <p:txBody>
          <a:bodyPr wrap="none" rtlCol="0">
            <a:spAutoFit/>
          </a:bodyPr>
          <a:lstStyle/>
          <a:p>
            <a:r>
              <a:rPr lang="en-US" dirty="0">
                <a:solidFill>
                  <a:srgbClr val="3458B0"/>
                </a:solidFill>
              </a:rPr>
              <a:t>Design and </a:t>
            </a:r>
            <a:r>
              <a:rPr lang="en-US" dirty="0" err="1">
                <a:solidFill>
                  <a:srgbClr val="3458B0"/>
                </a:solidFill>
              </a:rPr>
              <a:t>Impl</a:t>
            </a:r>
            <a:r>
              <a:rPr lang="en-US" dirty="0">
                <a:solidFill>
                  <a:srgbClr val="3458B0"/>
                </a:solidFill>
              </a:rPr>
              <a:t>. MLFQ</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80EDDA7-444E-0C41-85AF-73C571B45DDD}"/>
                  </a:ext>
                </a:extLst>
              </p:cNvPr>
              <p:cNvSpPr/>
              <p:nvPr/>
            </p:nvSpPr>
            <p:spPr>
              <a:xfrm>
                <a:off x="4992370" y="4450536"/>
                <a:ext cx="2575621" cy="7514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min</m:t>
                              </m:r>
                            </m:e>
                            <m:lim>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lim>
                          </m:limLow>
                        </m:fName>
                        <m:e>
                          <m:sSubSup>
                            <m:sSubSupPr>
                              <m:ctrlPr>
                                <a:rPr lang="en-US" i="1">
                                  <a:solidFill>
                                    <a:schemeClr val="tx1"/>
                                  </a:solidFill>
                                  <a:latin typeface="Cambria Math" panose="02040503050406030204" pitchFamily="18" charset="0"/>
                                </a:rPr>
                              </m:ctrlPr>
                            </m:sSubSupPr>
                            <m:e>
                              <m:r>
                                <m:rPr>
                                  <m:sty m:val="p"/>
                                </m:rPr>
                                <a:rPr lang="en-US">
                                  <a:solidFill>
                                    <a:schemeClr val="tx1"/>
                                  </a:solidFill>
                                  <a:latin typeface="Cambria Math" panose="02040503050406030204" pitchFamily="18" charset="0"/>
                                </a:rPr>
                                <m:t>Σ</m:t>
                              </m:r>
                            </m:e>
                            <m:sub>
                              <m:r>
                                <a:rPr lang="en-US" i="1">
                                  <a:solidFill>
                                    <a:schemeClr val="tx1"/>
                                  </a:solidFill>
                                  <a:latin typeface="Cambria Math" panose="02040503050406030204" pitchFamily="18" charset="0"/>
                                </a:rPr>
                                <m:t>𝑙</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𝐾</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𝑙</m:t>
                              </m:r>
                            </m:sub>
                          </m:sSub>
                          <m:sSubSup>
                            <m:sSubSupPr>
                              <m:ctrlPr>
                                <a:rPr lang="en-US" i="1">
                                  <a:solidFill>
                                    <a:schemeClr val="tx1"/>
                                  </a:solidFill>
                                  <a:latin typeface="Cambria Math" panose="02040503050406030204" pitchFamily="18" charset="0"/>
                                </a:rPr>
                              </m:ctrlPr>
                            </m:sSubSupPr>
                            <m:e>
                              <m:r>
                                <m:rPr>
                                  <m:sty m:val="p"/>
                                </m:rPr>
                                <a:rPr lang="en-US">
                                  <a:solidFill>
                                    <a:schemeClr val="tx1"/>
                                  </a:solidFill>
                                  <a:latin typeface="Cambria Math" panose="02040503050406030204" pitchFamily="18" charset="0"/>
                                </a:rPr>
                                <m:t>Σ</m:t>
                              </m:r>
                            </m:e>
                            <m:sub>
                              <m:r>
                                <a:rPr lang="en-US" i="1">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𝑙</m:t>
                              </m:r>
                            </m:sup>
                          </m:sSubSup>
                        </m:e>
                      </m:func>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𝑇</m:t>
                          </m:r>
                        </m:e>
                        <m:sub>
                          <m:r>
                            <a:rPr lang="en-US" i="1">
                              <a:solidFill>
                                <a:schemeClr val="tx1"/>
                              </a:solidFill>
                              <a:latin typeface="Cambria Math" panose="02040503050406030204" pitchFamily="18" charset="0"/>
                            </a:rPr>
                            <m:t>𝑚</m:t>
                          </m:r>
                        </m:sub>
                      </m:sSub>
                    </m:oMath>
                  </m:oMathPara>
                </a14:m>
                <a:endParaRPr lang="en-US" dirty="0">
                  <a:solidFill>
                    <a:schemeClr val="tx1"/>
                  </a:solidFill>
                </a:endParaRPr>
              </a:p>
              <a:p>
                <a:pPr algn="ctr"/>
                <a:r>
                  <a:rPr lang="en-US" sz="1600" dirty="0">
                    <a:solidFill>
                      <a:schemeClr val="tx1"/>
                    </a:solidFill>
                  </a:rPr>
                  <a:t>Subject to:</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𝜃</m:t>
                        </m:r>
                      </m:e>
                      <m:sub>
                        <m:r>
                          <a:rPr lang="en-US" sz="1600" i="1">
                            <a:solidFill>
                              <a:schemeClr val="tx1"/>
                            </a:solidFill>
                            <a:latin typeface="Cambria Math" panose="02040503050406030204" pitchFamily="18" charset="0"/>
                          </a:rPr>
                          <m:t>𝑖</m:t>
                        </m:r>
                      </m:sub>
                    </m:sSub>
                    <m:r>
                      <a:rPr lang="en-US" sz="1600" i="1">
                        <a:solidFill>
                          <a:schemeClr val="tx1"/>
                        </a:solidFill>
                        <a:latin typeface="Cambria Math" panose="02040503050406030204" pitchFamily="18" charset="0"/>
                      </a:rPr>
                      <m:t>&gt;</m:t>
                    </m:r>
                    <m:r>
                      <a:rPr lang="en-US" sz="1600" b="1" i="1">
                        <a:solidFill>
                          <a:schemeClr val="tx1"/>
                        </a:solidFill>
                        <a:latin typeface="Cambria Math" panose="02040503050406030204" pitchFamily="18" charset="0"/>
                      </a:rPr>
                      <m:t>𝟎</m:t>
                    </m:r>
                  </m:oMath>
                </a14:m>
                <a:endParaRPr lang="en-US" sz="1600" b="1" dirty="0">
                  <a:solidFill>
                    <a:schemeClr val="tx1"/>
                  </a:solidFill>
                </a:endParaRPr>
              </a:p>
            </p:txBody>
          </p:sp>
        </mc:Choice>
        <mc:Fallback xmlns="">
          <p:sp>
            <p:nvSpPr>
              <p:cNvPr id="10" name="Rectangle 9">
                <a:extLst>
                  <a:ext uri="{FF2B5EF4-FFF2-40B4-BE49-F238E27FC236}">
                    <a16:creationId xmlns:a16="http://schemas.microsoft.com/office/drawing/2014/main" id="{880EDDA7-444E-0C41-85AF-73C571B45DDD}"/>
                  </a:ext>
                </a:extLst>
              </p:cNvPr>
              <p:cNvSpPr>
                <a:spLocks noRot="1" noChangeAspect="1" noMove="1" noResize="1" noEditPoints="1" noAdjustHandles="1" noChangeArrowheads="1" noChangeShapeType="1" noTextEdit="1"/>
              </p:cNvSpPr>
              <p:nvPr/>
            </p:nvSpPr>
            <p:spPr>
              <a:xfrm>
                <a:off x="4992370" y="4450536"/>
                <a:ext cx="2575621" cy="751488"/>
              </a:xfrm>
              <a:prstGeom prst="rect">
                <a:avLst/>
              </a:prstGeom>
              <a:blipFill>
                <a:blip r:embed="rId6"/>
                <a:stretch>
                  <a:fillRect b="-655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959E85A7-E2D1-AA4E-9307-304B70485A01}"/>
              </a:ext>
            </a:extLst>
          </p:cNvPr>
          <p:cNvSpPr txBox="1"/>
          <p:nvPr/>
        </p:nvSpPr>
        <p:spPr>
          <a:xfrm>
            <a:off x="5163991" y="5252570"/>
            <a:ext cx="2321469" cy="646331"/>
          </a:xfrm>
          <a:prstGeom prst="rect">
            <a:avLst/>
          </a:prstGeom>
          <a:noFill/>
        </p:spPr>
        <p:txBody>
          <a:bodyPr wrap="square" rtlCol="0">
            <a:spAutoFit/>
          </a:bodyPr>
          <a:lstStyle/>
          <a:p>
            <a:pPr algn="ctr"/>
            <a:r>
              <a:rPr lang="en-US" dirty="0">
                <a:solidFill>
                  <a:srgbClr val="3458B0"/>
                </a:solidFill>
              </a:rPr>
              <a:t>Formulation &amp; soln. for MLFQ thresholds</a:t>
            </a:r>
          </a:p>
        </p:txBody>
      </p:sp>
      <p:pic>
        <p:nvPicPr>
          <p:cNvPr id="16" name="Picture 15">
            <a:extLst>
              <a:ext uri="{FF2B5EF4-FFF2-40B4-BE49-F238E27FC236}">
                <a16:creationId xmlns:a16="http://schemas.microsoft.com/office/drawing/2014/main" id="{8E6E9B54-E62A-2742-881A-843087E29062}"/>
              </a:ext>
            </a:extLst>
          </p:cNvPr>
          <p:cNvPicPr>
            <a:picLocks noChangeAspect="1"/>
          </p:cNvPicPr>
          <p:nvPr/>
        </p:nvPicPr>
        <p:blipFill>
          <a:blip r:embed="rId7"/>
          <a:stretch>
            <a:fillRect/>
          </a:stretch>
        </p:blipFill>
        <p:spPr>
          <a:xfrm>
            <a:off x="7852717" y="2546287"/>
            <a:ext cx="4128422" cy="2488825"/>
          </a:xfrm>
          <a:prstGeom prst="rect">
            <a:avLst/>
          </a:prstGeom>
          <a:solidFill>
            <a:schemeClr val="bg1"/>
          </a:solidFill>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77C3E202-8C14-7E47-8589-D72BA76BABE4}"/>
              </a:ext>
            </a:extLst>
          </p:cNvPr>
          <p:cNvSpPr txBox="1"/>
          <p:nvPr/>
        </p:nvSpPr>
        <p:spPr>
          <a:xfrm>
            <a:off x="8989174" y="5252570"/>
            <a:ext cx="1855508" cy="646331"/>
          </a:xfrm>
          <a:prstGeom prst="rect">
            <a:avLst/>
          </a:prstGeom>
          <a:no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en-US" i="1" dirty="0">
                <a:solidFill>
                  <a:srgbClr val="3458B0"/>
                </a:solidFill>
              </a:rPr>
              <a:t>Turn-around Time: </a:t>
            </a:r>
          </a:p>
          <a:p>
            <a:pPr algn="ctr"/>
            <a:r>
              <a:rPr lang="en-US" i="1" dirty="0">
                <a:solidFill>
                  <a:srgbClr val="3458B0"/>
                </a:solidFill>
              </a:rPr>
              <a:t>~6 Months</a:t>
            </a:r>
          </a:p>
        </p:txBody>
      </p:sp>
      <p:sp>
        <p:nvSpPr>
          <p:cNvPr id="26" name="Rectangle 25">
            <a:extLst>
              <a:ext uri="{FF2B5EF4-FFF2-40B4-BE49-F238E27FC236}">
                <a16:creationId xmlns:a16="http://schemas.microsoft.com/office/drawing/2014/main" id="{0173A421-06FD-8C4A-90D7-7325FF431423}"/>
              </a:ext>
            </a:extLst>
          </p:cNvPr>
          <p:cNvSpPr/>
          <p:nvPr/>
        </p:nvSpPr>
        <p:spPr>
          <a:xfrm>
            <a:off x="365276" y="5250611"/>
            <a:ext cx="4177474" cy="1477328"/>
          </a:xfrm>
          <a:prstGeom prst="rect">
            <a:avLst/>
          </a:prstGeom>
        </p:spPr>
        <p:txBody>
          <a:bodyPr wrap="square">
            <a:spAutoFit/>
          </a:bodyPr>
          <a:lstStyle/>
          <a:p>
            <a:pPr marL="93663" indent="-93663"/>
            <a:r>
              <a:rPr lang="en-US" sz="900" dirty="0"/>
              <a:t>Benson, </a:t>
            </a:r>
            <a:r>
              <a:rPr lang="en-US" sz="900" dirty="0" err="1"/>
              <a:t>Theophilus</a:t>
            </a:r>
            <a:r>
              <a:rPr lang="en-US" sz="900" dirty="0"/>
              <a:t>, Aditya </a:t>
            </a:r>
            <a:r>
              <a:rPr lang="en-US" sz="900" dirty="0" err="1"/>
              <a:t>Akella</a:t>
            </a:r>
            <a:r>
              <a:rPr lang="en-US" sz="900" dirty="0"/>
              <a:t>, and David A. </a:t>
            </a:r>
            <a:r>
              <a:rPr lang="en-US" sz="900" dirty="0" err="1"/>
              <a:t>Maltz</a:t>
            </a:r>
            <a:r>
              <a:rPr lang="en-US" sz="900" dirty="0"/>
              <a:t>. "Network traffic characteristics of data centers in the wild." Proceedings of the 10th ACM SIGCOMM conference on Internet measurement. ACM, 2010.</a:t>
            </a:r>
          </a:p>
          <a:p>
            <a:pPr marL="93663" indent="-93663"/>
            <a:r>
              <a:rPr lang="en-US" sz="900" dirty="0" err="1"/>
              <a:t>Kandula</a:t>
            </a:r>
            <a:r>
              <a:rPr lang="en-US" sz="900" dirty="0"/>
              <a:t>, Srikanth, et al. "The nature of data center traffic: measurements &amp; analysis." Proceedings of the 9th ACM SIGCOMM conference on Internet measurement. ACM, 2009.</a:t>
            </a:r>
          </a:p>
          <a:p>
            <a:pPr marL="93663" indent="-93663"/>
            <a:r>
              <a:rPr lang="en-US" sz="900" dirty="0"/>
              <a:t>Greenberg, Albert, et al. "VL2: a scalable and flexible data center network." ACM SIGCOMM computer communication review. Vol. 39. No. 4. ACM, 2009.</a:t>
            </a:r>
          </a:p>
          <a:p>
            <a:pPr marL="93663" indent="-93663"/>
            <a:r>
              <a:rPr lang="en-US" sz="900" dirty="0"/>
              <a:t>Alizadeh, Mohammad, et al. "Data center </a:t>
            </a:r>
            <a:r>
              <a:rPr lang="en-US" sz="900" dirty="0" err="1"/>
              <a:t>tcp</a:t>
            </a:r>
            <a:r>
              <a:rPr lang="en-US" sz="900" dirty="0"/>
              <a:t> (</a:t>
            </a:r>
            <a:r>
              <a:rPr lang="en-US" sz="900" dirty="0" err="1"/>
              <a:t>dctcp</a:t>
            </a:r>
            <a:r>
              <a:rPr lang="en-US" sz="900" dirty="0"/>
              <a:t>)." ACM SIGCOMM computer communication review 41.4 (2011): 63-74.</a:t>
            </a:r>
          </a:p>
        </p:txBody>
      </p:sp>
      <p:sp>
        <p:nvSpPr>
          <p:cNvPr id="29" name="Title 1">
            <a:extLst>
              <a:ext uri="{FF2B5EF4-FFF2-40B4-BE49-F238E27FC236}">
                <a16:creationId xmlns:a16="http://schemas.microsoft.com/office/drawing/2014/main" id="{CA86B21D-E607-F749-81B6-D13D21609AAF}"/>
              </a:ext>
            </a:extLst>
          </p:cNvPr>
          <p:cNvSpPr>
            <a:spLocks noGrp="1"/>
          </p:cNvSpPr>
          <p:nvPr>
            <p:ph type="title"/>
          </p:nvPr>
        </p:nvSpPr>
        <p:spPr>
          <a:xfrm>
            <a:off x="0" y="156118"/>
            <a:ext cx="3348842" cy="591014"/>
          </a:xfrm>
        </p:spPr>
        <p:txBody>
          <a:bodyPr>
            <a:normAutofit/>
          </a:bodyPr>
          <a:lstStyle/>
          <a:p>
            <a:r>
              <a:rPr lang="en-US" dirty="0"/>
              <a:t>PIAS</a:t>
            </a:r>
            <a:r>
              <a:rPr lang="zh-CN" altLang="en-US" dirty="0"/>
              <a:t> </a:t>
            </a:r>
            <a:r>
              <a:rPr lang="en-US" altLang="zh-CN" dirty="0"/>
              <a:t>-</a:t>
            </a:r>
            <a:r>
              <a:rPr lang="en-US" dirty="0"/>
              <a:t> An Example</a:t>
            </a:r>
          </a:p>
        </p:txBody>
      </p:sp>
    </p:spTree>
    <p:extLst>
      <p:ext uri="{BB962C8B-B14F-4D97-AF65-F5344CB8AC3E}">
        <p14:creationId xmlns:p14="http://schemas.microsoft.com/office/powerpoint/2010/main" val="1435638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8" grpId="0"/>
      <p:bldP spid="23"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0E9BF0D-1D21-EA47-A079-A8835182413A}"/>
              </a:ext>
            </a:extLst>
          </p:cNvPr>
          <p:cNvSpPr>
            <a:spLocks noGrp="1"/>
          </p:cNvSpPr>
          <p:nvPr>
            <p:ph type="ftr" sz="quarter" idx="11"/>
          </p:nvPr>
        </p:nvSpPr>
        <p:spPr/>
        <p:txBody>
          <a:bodyPr/>
          <a:lstStyle/>
          <a:p>
            <a:r>
              <a:rPr lang="en-US"/>
              <a:t>SING Lab-CSE-HKUST</a:t>
            </a:r>
          </a:p>
        </p:txBody>
      </p:sp>
      <p:sp>
        <p:nvSpPr>
          <p:cNvPr id="5" name="Slide Number Placeholder 4">
            <a:extLst>
              <a:ext uri="{FF2B5EF4-FFF2-40B4-BE49-F238E27FC236}">
                <a16:creationId xmlns:a16="http://schemas.microsoft.com/office/drawing/2014/main" id="{313AFC1B-5CD4-B34E-B6EB-60D66ABE8571}"/>
              </a:ext>
            </a:extLst>
          </p:cNvPr>
          <p:cNvSpPr>
            <a:spLocks noGrp="1"/>
          </p:cNvSpPr>
          <p:nvPr>
            <p:ph type="sldNum" sz="quarter" idx="12"/>
          </p:nvPr>
        </p:nvSpPr>
        <p:spPr>
          <a:xfrm>
            <a:off x="8610600" y="6356350"/>
            <a:ext cx="2743200" cy="365125"/>
          </a:xfrm>
        </p:spPr>
        <p:txBody>
          <a:bodyPr/>
          <a:lstStyle/>
          <a:p>
            <a:fld id="{2BE43E12-75C8-F547-8CFF-A7DFBF273010}" type="slidenum">
              <a:rPr lang="en-US" smtClean="0"/>
              <a:t>5</a:t>
            </a:fld>
            <a:endParaRPr lang="en-US"/>
          </a:p>
        </p:txBody>
      </p:sp>
      <p:sp>
        <p:nvSpPr>
          <p:cNvPr id="6" name="Rectangle 5">
            <a:extLst>
              <a:ext uri="{FF2B5EF4-FFF2-40B4-BE49-F238E27FC236}">
                <a16:creationId xmlns:a16="http://schemas.microsoft.com/office/drawing/2014/main" id="{AD5F176E-9E32-7347-A0B4-091EB2CF9B58}"/>
              </a:ext>
            </a:extLst>
          </p:cNvPr>
          <p:cNvSpPr/>
          <p:nvPr/>
        </p:nvSpPr>
        <p:spPr>
          <a:xfrm>
            <a:off x="1333380" y="1066585"/>
            <a:ext cx="2150076" cy="9267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Traffic Stat Collection</a:t>
            </a:r>
          </a:p>
        </p:txBody>
      </p:sp>
      <p:sp>
        <p:nvSpPr>
          <p:cNvPr id="7" name="Rectangle 6">
            <a:extLst>
              <a:ext uri="{FF2B5EF4-FFF2-40B4-BE49-F238E27FC236}">
                <a16:creationId xmlns:a16="http://schemas.microsoft.com/office/drawing/2014/main" id="{9DCD8E27-9A38-204F-A161-8FC90A8E5148}"/>
              </a:ext>
            </a:extLst>
          </p:cNvPr>
          <p:cNvSpPr/>
          <p:nvPr/>
        </p:nvSpPr>
        <p:spPr>
          <a:xfrm>
            <a:off x="5204253" y="1066585"/>
            <a:ext cx="2150076" cy="9267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DevOps Engineers:</a:t>
            </a:r>
          </a:p>
          <a:p>
            <a:pPr algn="ctr"/>
            <a:r>
              <a:rPr lang="en-US" dirty="0"/>
              <a:t>Analysis, Design, Implementation</a:t>
            </a:r>
          </a:p>
        </p:txBody>
      </p:sp>
      <p:sp>
        <p:nvSpPr>
          <p:cNvPr id="8" name="Rectangle 7">
            <a:extLst>
              <a:ext uri="{FF2B5EF4-FFF2-40B4-BE49-F238E27FC236}">
                <a16:creationId xmlns:a16="http://schemas.microsoft.com/office/drawing/2014/main" id="{DC8D4BCF-0A18-BC4F-AF19-B8E8DB55704D}"/>
              </a:ext>
            </a:extLst>
          </p:cNvPr>
          <p:cNvSpPr/>
          <p:nvPr/>
        </p:nvSpPr>
        <p:spPr>
          <a:xfrm>
            <a:off x="7852717" y="1072514"/>
            <a:ext cx="2150076" cy="9267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Traffic Optimization Policies</a:t>
            </a:r>
          </a:p>
        </p:txBody>
      </p:sp>
      <p:cxnSp>
        <p:nvCxnSpPr>
          <p:cNvPr id="20" name="Straight Arrow Connector 19">
            <a:extLst>
              <a:ext uri="{FF2B5EF4-FFF2-40B4-BE49-F238E27FC236}">
                <a16:creationId xmlns:a16="http://schemas.microsoft.com/office/drawing/2014/main" id="{9069A4EB-2984-2448-830F-2A9375437D3A}"/>
              </a:ext>
            </a:extLst>
          </p:cNvPr>
          <p:cNvCxnSpPr>
            <a:cxnSpLocks/>
            <a:stCxn id="6" idx="3"/>
            <a:endCxn id="7" idx="1"/>
          </p:cNvCxnSpPr>
          <p:nvPr/>
        </p:nvCxnSpPr>
        <p:spPr>
          <a:xfrm>
            <a:off x="3483456" y="1529963"/>
            <a:ext cx="1720797" cy="0"/>
          </a:xfrm>
          <a:prstGeom prst="straightConnector1">
            <a:avLst/>
          </a:prstGeom>
          <a:ln w="38100">
            <a:solidFill>
              <a:srgbClr val="3458B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87FD04F-087E-1346-BEF5-B001B6B34163}"/>
              </a:ext>
            </a:extLst>
          </p:cNvPr>
          <p:cNvCxnSpPr>
            <a:cxnSpLocks/>
            <a:stCxn id="7" idx="3"/>
            <a:endCxn id="8" idx="1"/>
          </p:cNvCxnSpPr>
          <p:nvPr/>
        </p:nvCxnSpPr>
        <p:spPr>
          <a:xfrm>
            <a:off x="7354329" y="1529963"/>
            <a:ext cx="498388" cy="5929"/>
          </a:xfrm>
          <a:prstGeom prst="straightConnector1">
            <a:avLst/>
          </a:prstGeom>
          <a:ln w="38100">
            <a:solidFill>
              <a:srgbClr val="3458B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F0492E1-7707-134D-BF11-DB13FF168B4C}"/>
              </a:ext>
            </a:extLst>
          </p:cNvPr>
          <p:cNvGrpSpPr>
            <a:grpSpLocks noChangeAspect="1"/>
          </p:cNvGrpSpPr>
          <p:nvPr/>
        </p:nvGrpSpPr>
        <p:grpSpPr>
          <a:xfrm>
            <a:off x="948035" y="2646765"/>
            <a:ext cx="2920766" cy="2052000"/>
            <a:chOff x="472347" y="2318146"/>
            <a:chExt cx="5538580" cy="3891168"/>
          </a:xfrm>
          <a:noFill/>
        </p:grpSpPr>
        <p:pic>
          <p:nvPicPr>
            <p:cNvPr id="11" name="Picture 10">
              <a:extLst>
                <a:ext uri="{FF2B5EF4-FFF2-40B4-BE49-F238E27FC236}">
                  <a16:creationId xmlns:a16="http://schemas.microsoft.com/office/drawing/2014/main" id="{4C592EC0-3D95-4D42-ACEA-B997F2DCAC59}"/>
                </a:ext>
              </a:extLst>
            </p:cNvPr>
            <p:cNvPicPr>
              <a:picLocks noChangeAspect="1"/>
            </p:cNvPicPr>
            <p:nvPr/>
          </p:nvPicPr>
          <p:blipFill>
            <a:blip r:embed="rId3"/>
            <a:stretch>
              <a:fillRect/>
            </a:stretch>
          </p:blipFill>
          <p:spPr>
            <a:xfrm>
              <a:off x="791906" y="2318146"/>
              <a:ext cx="4899463" cy="1864774"/>
            </a:xfrm>
            <a:prstGeom prst="rect">
              <a:avLst/>
            </a:prstGeom>
            <a:grpFill/>
          </p:spPr>
        </p:pic>
        <p:pic>
          <p:nvPicPr>
            <p:cNvPr id="12" name="Picture 11">
              <a:extLst>
                <a:ext uri="{FF2B5EF4-FFF2-40B4-BE49-F238E27FC236}">
                  <a16:creationId xmlns:a16="http://schemas.microsoft.com/office/drawing/2014/main" id="{51E65A43-BFC3-7745-834A-F1E0058A57AB}"/>
                </a:ext>
              </a:extLst>
            </p:cNvPr>
            <p:cNvPicPr>
              <a:picLocks noChangeAspect="1"/>
            </p:cNvPicPr>
            <p:nvPr/>
          </p:nvPicPr>
          <p:blipFill>
            <a:blip r:embed="rId4"/>
            <a:stretch>
              <a:fillRect/>
            </a:stretch>
          </p:blipFill>
          <p:spPr>
            <a:xfrm>
              <a:off x="472347" y="4166771"/>
              <a:ext cx="5538580" cy="2042543"/>
            </a:xfrm>
            <a:prstGeom prst="rect">
              <a:avLst/>
            </a:prstGeom>
            <a:grpFill/>
          </p:spPr>
        </p:pic>
      </p:grpSp>
      <p:sp>
        <p:nvSpPr>
          <p:cNvPr id="3" name="TextBox 2">
            <a:extLst>
              <a:ext uri="{FF2B5EF4-FFF2-40B4-BE49-F238E27FC236}">
                <a16:creationId xmlns:a16="http://schemas.microsoft.com/office/drawing/2014/main" id="{788BF715-94E9-7745-ADC2-6612B3C52031}"/>
              </a:ext>
            </a:extLst>
          </p:cNvPr>
          <p:cNvSpPr txBox="1"/>
          <p:nvPr/>
        </p:nvSpPr>
        <p:spPr>
          <a:xfrm>
            <a:off x="754146" y="4901937"/>
            <a:ext cx="3450210" cy="646331"/>
          </a:xfrm>
          <a:prstGeom prst="rect">
            <a:avLst/>
          </a:prstGeom>
          <a:noFill/>
        </p:spPr>
        <p:txBody>
          <a:bodyPr wrap="square" rtlCol="0">
            <a:spAutoFit/>
          </a:bodyPr>
          <a:lstStyle/>
          <a:p>
            <a:pPr algn="ctr"/>
            <a:r>
              <a:rPr lang="en-US" dirty="0">
                <a:solidFill>
                  <a:srgbClr val="3458B0"/>
                </a:solidFill>
              </a:rPr>
              <a:t>Traffic Characteristics from large production datacenters (&amp; papers)</a:t>
            </a:r>
          </a:p>
        </p:txBody>
      </p:sp>
      <p:pic>
        <p:nvPicPr>
          <p:cNvPr id="15" name="Content Placeholder 6">
            <a:extLst>
              <a:ext uri="{FF2B5EF4-FFF2-40B4-BE49-F238E27FC236}">
                <a16:creationId xmlns:a16="http://schemas.microsoft.com/office/drawing/2014/main" id="{39765269-736A-B04D-AD57-28A683F50EEE}"/>
              </a:ext>
            </a:extLst>
          </p:cNvPr>
          <p:cNvPicPr>
            <a:picLocks noGrp="1" noChangeAspect="1"/>
          </p:cNvPicPr>
          <p:nvPr>
            <p:ph idx="1"/>
          </p:nvPr>
        </p:nvPicPr>
        <p:blipFill>
          <a:blip r:embed="rId5"/>
          <a:stretch>
            <a:fillRect/>
          </a:stretch>
        </p:blipFill>
        <p:spPr>
          <a:xfrm>
            <a:off x="4995472" y="2258053"/>
            <a:ext cx="2572519" cy="1760145"/>
          </a:xfrm>
        </p:spPr>
      </p:pic>
      <p:sp>
        <p:nvSpPr>
          <p:cNvPr id="9" name="TextBox 8">
            <a:extLst>
              <a:ext uri="{FF2B5EF4-FFF2-40B4-BE49-F238E27FC236}">
                <a16:creationId xmlns:a16="http://schemas.microsoft.com/office/drawing/2014/main" id="{3C5D02D7-6227-C645-969C-12C63194B973}"/>
              </a:ext>
            </a:extLst>
          </p:cNvPr>
          <p:cNvSpPr txBox="1"/>
          <p:nvPr/>
        </p:nvSpPr>
        <p:spPr>
          <a:xfrm>
            <a:off x="5163991" y="3913909"/>
            <a:ext cx="2321469" cy="369332"/>
          </a:xfrm>
          <a:prstGeom prst="rect">
            <a:avLst/>
          </a:prstGeom>
          <a:noFill/>
        </p:spPr>
        <p:txBody>
          <a:bodyPr wrap="none" rtlCol="0">
            <a:spAutoFit/>
          </a:bodyPr>
          <a:lstStyle/>
          <a:p>
            <a:r>
              <a:rPr lang="en-US" dirty="0">
                <a:solidFill>
                  <a:srgbClr val="3458B0"/>
                </a:solidFill>
              </a:rPr>
              <a:t>Design and </a:t>
            </a:r>
            <a:r>
              <a:rPr lang="en-US" dirty="0" err="1">
                <a:solidFill>
                  <a:srgbClr val="3458B0"/>
                </a:solidFill>
              </a:rPr>
              <a:t>Impl</a:t>
            </a:r>
            <a:r>
              <a:rPr lang="en-US" dirty="0">
                <a:solidFill>
                  <a:srgbClr val="3458B0"/>
                </a:solidFill>
              </a:rPr>
              <a:t>. MLFQ</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80EDDA7-444E-0C41-85AF-73C571B45DDD}"/>
                  </a:ext>
                </a:extLst>
              </p:cNvPr>
              <p:cNvSpPr/>
              <p:nvPr/>
            </p:nvSpPr>
            <p:spPr>
              <a:xfrm>
                <a:off x="4992370" y="4450536"/>
                <a:ext cx="2575621" cy="7514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rPr>
                          </m:ctrlPr>
                        </m:funcPr>
                        <m:fName>
                          <m:limLow>
                            <m:limLowPr>
                              <m:ctrlPr>
                                <a:rPr lang="en-US" i="1">
                                  <a:solidFill>
                                    <a:schemeClr val="tx1"/>
                                  </a:solidFill>
                                  <a:latin typeface="Cambria Math" panose="02040503050406030204" pitchFamily="18" charset="0"/>
                                </a:rPr>
                              </m:ctrlPr>
                            </m:limLowPr>
                            <m:e>
                              <m:r>
                                <m:rPr>
                                  <m:sty m:val="p"/>
                                </m:rPr>
                                <a:rPr lang="en-US">
                                  <a:solidFill>
                                    <a:schemeClr val="tx1"/>
                                  </a:solidFill>
                                  <a:latin typeface="Cambria Math" panose="02040503050406030204" pitchFamily="18" charset="0"/>
                                </a:rPr>
                                <m:t>min</m:t>
                              </m:r>
                            </m:e>
                            <m:lim>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lim>
                          </m:limLow>
                        </m:fName>
                        <m:e>
                          <m:sSubSup>
                            <m:sSubSupPr>
                              <m:ctrlPr>
                                <a:rPr lang="en-US" i="1">
                                  <a:solidFill>
                                    <a:schemeClr val="tx1"/>
                                  </a:solidFill>
                                  <a:latin typeface="Cambria Math" panose="02040503050406030204" pitchFamily="18" charset="0"/>
                                </a:rPr>
                              </m:ctrlPr>
                            </m:sSubSupPr>
                            <m:e>
                              <m:r>
                                <m:rPr>
                                  <m:sty m:val="p"/>
                                </m:rPr>
                                <a:rPr lang="en-US">
                                  <a:solidFill>
                                    <a:schemeClr val="tx1"/>
                                  </a:solidFill>
                                  <a:latin typeface="Cambria Math" panose="02040503050406030204" pitchFamily="18" charset="0"/>
                                </a:rPr>
                                <m:t>Σ</m:t>
                              </m:r>
                            </m:e>
                            <m:sub>
                              <m:r>
                                <a:rPr lang="en-US" i="1">
                                  <a:solidFill>
                                    <a:schemeClr val="tx1"/>
                                  </a:solidFill>
                                  <a:latin typeface="Cambria Math" panose="02040503050406030204" pitchFamily="18" charset="0"/>
                                </a:rPr>
                                <m:t>𝑙</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𝐾</m:t>
                              </m:r>
                            </m:sup>
                          </m:sSubSup>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𝑙</m:t>
                              </m:r>
                            </m:sub>
                          </m:sSub>
                          <m:sSubSup>
                            <m:sSubSupPr>
                              <m:ctrlPr>
                                <a:rPr lang="en-US" i="1">
                                  <a:solidFill>
                                    <a:schemeClr val="tx1"/>
                                  </a:solidFill>
                                  <a:latin typeface="Cambria Math" panose="02040503050406030204" pitchFamily="18" charset="0"/>
                                </a:rPr>
                              </m:ctrlPr>
                            </m:sSubSupPr>
                            <m:e>
                              <m:r>
                                <m:rPr>
                                  <m:sty m:val="p"/>
                                </m:rPr>
                                <a:rPr lang="en-US">
                                  <a:solidFill>
                                    <a:schemeClr val="tx1"/>
                                  </a:solidFill>
                                  <a:latin typeface="Cambria Math" panose="02040503050406030204" pitchFamily="18" charset="0"/>
                                </a:rPr>
                                <m:t>Σ</m:t>
                              </m:r>
                            </m:e>
                            <m:sub>
                              <m:r>
                                <a:rPr lang="en-US" i="1">
                                  <a:solidFill>
                                    <a:schemeClr val="tx1"/>
                                  </a:solidFill>
                                  <a:latin typeface="Cambria Math" panose="02040503050406030204" pitchFamily="18" charset="0"/>
                                </a:rPr>
                                <m:t>𝑚</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𝑙</m:t>
                              </m:r>
                            </m:sup>
                          </m:sSubSup>
                        </m:e>
                      </m:func>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𝑇</m:t>
                          </m:r>
                        </m:e>
                        <m:sub>
                          <m:r>
                            <a:rPr lang="en-US" i="1">
                              <a:solidFill>
                                <a:schemeClr val="tx1"/>
                              </a:solidFill>
                              <a:latin typeface="Cambria Math" panose="02040503050406030204" pitchFamily="18" charset="0"/>
                            </a:rPr>
                            <m:t>𝑚</m:t>
                          </m:r>
                        </m:sub>
                      </m:sSub>
                    </m:oMath>
                  </m:oMathPara>
                </a14:m>
                <a:endParaRPr lang="en-US" dirty="0">
                  <a:solidFill>
                    <a:schemeClr val="tx1"/>
                  </a:solidFill>
                </a:endParaRPr>
              </a:p>
              <a:p>
                <a:pPr algn="ctr"/>
                <a:r>
                  <a:rPr lang="en-US" sz="1600" dirty="0">
                    <a:solidFill>
                      <a:schemeClr val="tx1"/>
                    </a:solidFill>
                  </a:rPr>
                  <a:t>Subject to:</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𝜃</m:t>
                        </m:r>
                      </m:e>
                      <m:sub>
                        <m:r>
                          <a:rPr lang="en-US" sz="1600" i="1">
                            <a:solidFill>
                              <a:schemeClr val="tx1"/>
                            </a:solidFill>
                            <a:latin typeface="Cambria Math" panose="02040503050406030204" pitchFamily="18" charset="0"/>
                          </a:rPr>
                          <m:t>𝑖</m:t>
                        </m:r>
                      </m:sub>
                    </m:sSub>
                    <m:r>
                      <a:rPr lang="en-US" sz="1600" i="1">
                        <a:solidFill>
                          <a:schemeClr val="tx1"/>
                        </a:solidFill>
                        <a:latin typeface="Cambria Math" panose="02040503050406030204" pitchFamily="18" charset="0"/>
                      </a:rPr>
                      <m:t>&gt;</m:t>
                    </m:r>
                    <m:r>
                      <a:rPr lang="en-US" sz="1600" b="1" i="1">
                        <a:solidFill>
                          <a:schemeClr val="tx1"/>
                        </a:solidFill>
                        <a:latin typeface="Cambria Math" panose="02040503050406030204" pitchFamily="18" charset="0"/>
                      </a:rPr>
                      <m:t>𝟎</m:t>
                    </m:r>
                  </m:oMath>
                </a14:m>
                <a:endParaRPr lang="en-US" sz="1600" b="1" dirty="0">
                  <a:solidFill>
                    <a:schemeClr val="tx1"/>
                  </a:solidFill>
                </a:endParaRPr>
              </a:p>
            </p:txBody>
          </p:sp>
        </mc:Choice>
        <mc:Fallback xmlns="">
          <p:sp>
            <p:nvSpPr>
              <p:cNvPr id="10" name="Rectangle 9">
                <a:extLst>
                  <a:ext uri="{FF2B5EF4-FFF2-40B4-BE49-F238E27FC236}">
                    <a16:creationId xmlns:a16="http://schemas.microsoft.com/office/drawing/2014/main" id="{880EDDA7-444E-0C41-85AF-73C571B45DDD}"/>
                  </a:ext>
                </a:extLst>
              </p:cNvPr>
              <p:cNvSpPr>
                <a:spLocks noRot="1" noChangeAspect="1" noMove="1" noResize="1" noEditPoints="1" noAdjustHandles="1" noChangeArrowheads="1" noChangeShapeType="1" noTextEdit="1"/>
              </p:cNvSpPr>
              <p:nvPr/>
            </p:nvSpPr>
            <p:spPr>
              <a:xfrm>
                <a:off x="4992370" y="4450536"/>
                <a:ext cx="2575621" cy="751488"/>
              </a:xfrm>
              <a:prstGeom prst="rect">
                <a:avLst/>
              </a:prstGeom>
              <a:blipFill>
                <a:blip r:embed="rId6"/>
                <a:stretch>
                  <a:fillRect b="-655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959E85A7-E2D1-AA4E-9307-304B70485A01}"/>
              </a:ext>
            </a:extLst>
          </p:cNvPr>
          <p:cNvSpPr txBox="1"/>
          <p:nvPr/>
        </p:nvSpPr>
        <p:spPr>
          <a:xfrm>
            <a:off x="5163991" y="5252570"/>
            <a:ext cx="2321469" cy="646331"/>
          </a:xfrm>
          <a:prstGeom prst="rect">
            <a:avLst/>
          </a:prstGeom>
          <a:noFill/>
        </p:spPr>
        <p:txBody>
          <a:bodyPr wrap="square" rtlCol="0">
            <a:spAutoFit/>
          </a:bodyPr>
          <a:lstStyle/>
          <a:p>
            <a:pPr algn="ctr"/>
            <a:r>
              <a:rPr lang="en-US" dirty="0">
                <a:solidFill>
                  <a:srgbClr val="3458B0"/>
                </a:solidFill>
              </a:rPr>
              <a:t>Formulation &amp; soln. for MLFQ thresholds</a:t>
            </a:r>
          </a:p>
        </p:txBody>
      </p:sp>
      <p:pic>
        <p:nvPicPr>
          <p:cNvPr id="16" name="Picture 15">
            <a:extLst>
              <a:ext uri="{FF2B5EF4-FFF2-40B4-BE49-F238E27FC236}">
                <a16:creationId xmlns:a16="http://schemas.microsoft.com/office/drawing/2014/main" id="{8E6E9B54-E62A-2742-881A-843087E29062}"/>
              </a:ext>
            </a:extLst>
          </p:cNvPr>
          <p:cNvPicPr>
            <a:picLocks noChangeAspect="1"/>
          </p:cNvPicPr>
          <p:nvPr/>
        </p:nvPicPr>
        <p:blipFill>
          <a:blip r:embed="rId7"/>
          <a:stretch>
            <a:fillRect/>
          </a:stretch>
        </p:blipFill>
        <p:spPr>
          <a:xfrm>
            <a:off x="7852717" y="2546287"/>
            <a:ext cx="4128422" cy="2488825"/>
          </a:xfrm>
          <a:prstGeom prst="rect">
            <a:avLst/>
          </a:prstGeom>
          <a:solidFill>
            <a:schemeClr val="bg1"/>
          </a:solidFill>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77C3E202-8C14-7E47-8589-D72BA76BABE4}"/>
              </a:ext>
            </a:extLst>
          </p:cNvPr>
          <p:cNvSpPr txBox="1"/>
          <p:nvPr/>
        </p:nvSpPr>
        <p:spPr>
          <a:xfrm>
            <a:off x="8642091" y="5258963"/>
            <a:ext cx="2549673" cy="70788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defPPr>
              <a:defRPr lang="en-US"/>
            </a:defPPr>
            <a:lvl1pPr algn="ctr">
              <a:defRPr sz="2000" b="1" i="1">
                <a:solidFill>
                  <a:schemeClr val="accent6"/>
                </a:solidFill>
              </a:defRPr>
            </a:lvl1pPr>
          </a:lstStyle>
          <a:p>
            <a:r>
              <a:rPr lang="en-US" dirty="0">
                <a:solidFill>
                  <a:srgbClr val="FFC000"/>
                </a:solidFill>
              </a:rPr>
              <a:t>Long Turn-around Time: </a:t>
            </a:r>
          </a:p>
          <a:p>
            <a:r>
              <a:rPr lang="en-US" sz="1800" dirty="0">
                <a:solidFill>
                  <a:srgbClr val="FFC000"/>
                </a:solidFill>
              </a:rPr>
              <a:t>~6 Months</a:t>
            </a:r>
          </a:p>
        </p:txBody>
      </p:sp>
      <p:sp>
        <p:nvSpPr>
          <p:cNvPr id="13" name="Rectangle 12">
            <a:extLst>
              <a:ext uri="{FF2B5EF4-FFF2-40B4-BE49-F238E27FC236}">
                <a16:creationId xmlns:a16="http://schemas.microsoft.com/office/drawing/2014/main" id="{704BE937-955F-CC43-8C97-EFC7388BA839}"/>
              </a:ext>
            </a:extLst>
          </p:cNvPr>
          <p:cNvSpPr/>
          <p:nvPr/>
        </p:nvSpPr>
        <p:spPr>
          <a:xfrm>
            <a:off x="754146" y="2258053"/>
            <a:ext cx="3450210" cy="329021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US" sz="2000" b="1" i="1" dirty="0">
                <a:solidFill>
                  <a:srgbClr val="FFC000"/>
                </a:solidFill>
              </a:rPr>
              <a:t>Data</a:t>
            </a:r>
            <a:r>
              <a:rPr lang="zh-CN" altLang="en-US" sz="2000" b="1" i="1" dirty="0">
                <a:solidFill>
                  <a:srgbClr val="FFC000"/>
                </a:solidFill>
              </a:rPr>
              <a:t> </a:t>
            </a:r>
            <a:r>
              <a:rPr lang="en-US" altLang="zh-CN" sz="2000" b="1" i="1" dirty="0">
                <a:solidFill>
                  <a:srgbClr val="FFC000"/>
                </a:solidFill>
              </a:rPr>
              <a:t>staleness</a:t>
            </a:r>
            <a:endParaRPr lang="en-US" sz="2000" b="1" i="1" dirty="0">
              <a:solidFill>
                <a:srgbClr val="FFC000"/>
              </a:solidFill>
            </a:endParaRPr>
          </a:p>
        </p:txBody>
      </p:sp>
      <p:sp>
        <p:nvSpPr>
          <p:cNvPr id="21" name="Rectangle 20">
            <a:extLst>
              <a:ext uri="{FF2B5EF4-FFF2-40B4-BE49-F238E27FC236}">
                <a16:creationId xmlns:a16="http://schemas.microsoft.com/office/drawing/2014/main" id="{88C3A36B-6158-3142-8966-A12D587DE935}"/>
              </a:ext>
            </a:extLst>
          </p:cNvPr>
          <p:cNvSpPr/>
          <p:nvPr/>
        </p:nvSpPr>
        <p:spPr>
          <a:xfrm>
            <a:off x="5081047" y="4383565"/>
            <a:ext cx="2486944" cy="191174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HK" sz="2000" b="1" i="1" dirty="0">
                <a:solidFill>
                  <a:srgbClr val="FFC000"/>
                </a:solidFill>
              </a:rPr>
              <a:t>Param</a:t>
            </a:r>
            <a:r>
              <a:rPr lang="en-US" sz="2000" b="1" i="1" dirty="0">
                <a:solidFill>
                  <a:srgbClr val="FFC000"/>
                </a:solidFill>
              </a:rPr>
              <a:t>.-</a:t>
            </a:r>
            <a:r>
              <a:rPr lang="en-US" sz="2000" b="1" i="1" dirty="0" err="1">
                <a:solidFill>
                  <a:srgbClr val="FFC000"/>
                </a:solidFill>
              </a:rPr>
              <a:t>Env</a:t>
            </a:r>
            <a:r>
              <a:rPr lang="en-US" sz="2000" b="1" i="1" dirty="0">
                <a:solidFill>
                  <a:srgbClr val="FFC000"/>
                </a:solidFill>
              </a:rPr>
              <a:t>. Mismatch</a:t>
            </a:r>
          </a:p>
        </p:txBody>
      </p:sp>
      <p:sp>
        <p:nvSpPr>
          <p:cNvPr id="26" name="TextBox 25">
            <a:extLst>
              <a:ext uri="{FF2B5EF4-FFF2-40B4-BE49-F238E27FC236}">
                <a16:creationId xmlns:a16="http://schemas.microsoft.com/office/drawing/2014/main" id="{2D03C26B-C34B-ED44-B27F-ED53539F00EC}"/>
              </a:ext>
            </a:extLst>
          </p:cNvPr>
          <p:cNvSpPr txBox="1"/>
          <p:nvPr/>
        </p:nvSpPr>
        <p:spPr>
          <a:xfrm>
            <a:off x="8989174" y="5252570"/>
            <a:ext cx="1855508" cy="646331"/>
          </a:xfrm>
          <a:prstGeom prst="rect">
            <a:avLst/>
          </a:prstGeom>
          <a:no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en-US" i="1" dirty="0">
                <a:solidFill>
                  <a:srgbClr val="3458B0"/>
                </a:solidFill>
              </a:rPr>
              <a:t>Turn-around Time: </a:t>
            </a:r>
          </a:p>
          <a:p>
            <a:pPr algn="ctr"/>
            <a:r>
              <a:rPr lang="en-US" i="1" dirty="0">
                <a:solidFill>
                  <a:srgbClr val="3458B0"/>
                </a:solidFill>
              </a:rPr>
              <a:t>~6 Months</a:t>
            </a:r>
          </a:p>
        </p:txBody>
      </p:sp>
      <p:sp>
        <p:nvSpPr>
          <p:cNvPr id="19" name="Right Arrow 18">
            <a:extLst>
              <a:ext uri="{FF2B5EF4-FFF2-40B4-BE49-F238E27FC236}">
                <a16:creationId xmlns:a16="http://schemas.microsoft.com/office/drawing/2014/main" id="{6A834F12-2F1D-9343-A824-56DE6C296C65}"/>
              </a:ext>
            </a:extLst>
          </p:cNvPr>
          <p:cNvSpPr/>
          <p:nvPr/>
        </p:nvSpPr>
        <p:spPr>
          <a:xfrm rot="11843503">
            <a:off x="4243114" y="4743470"/>
            <a:ext cx="4353791" cy="25310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37ACA9E4-A33C-D64E-8F18-99197BC324C1}"/>
              </a:ext>
            </a:extLst>
          </p:cNvPr>
          <p:cNvSpPr/>
          <p:nvPr/>
        </p:nvSpPr>
        <p:spPr>
          <a:xfrm rot="9083066">
            <a:off x="7716891" y="5785402"/>
            <a:ext cx="850947" cy="25310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9275228C-A462-9A4C-BFC5-C5C88E46E0F0}"/>
              </a:ext>
            </a:extLst>
          </p:cNvPr>
          <p:cNvSpPr txBox="1">
            <a:spLocks/>
          </p:cNvSpPr>
          <p:nvPr/>
        </p:nvSpPr>
        <p:spPr>
          <a:xfrm>
            <a:off x="0" y="156118"/>
            <a:ext cx="3348842" cy="591014"/>
          </a:xfrm>
          <a:prstGeom prst="rect">
            <a:avLst/>
          </a:prstGeom>
          <a:solidFill>
            <a:srgbClr val="3458B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en-US"/>
              <a:t>PIAS</a:t>
            </a:r>
            <a:r>
              <a:rPr lang="zh-CN" altLang="en-US"/>
              <a:t> </a:t>
            </a:r>
            <a:r>
              <a:rPr lang="en-US" altLang="zh-CN"/>
              <a:t>-</a:t>
            </a:r>
            <a:r>
              <a:rPr lang="en-US"/>
              <a:t> An Example</a:t>
            </a:r>
            <a:endParaRPr lang="en-US" dirty="0"/>
          </a:p>
        </p:txBody>
      </p:sp>
    </p:spTree>
    <p:extLst>
      <p:ext uri="{BB962C8B-B14F-4D97-AF65-F5344CB8AC3E}">
        <p14:creationId xmlns:p14="http://schemas.microsoft.com/office/powerpoint/2010/main" val="328775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10"/>
                                        <p:tgtEl>
                                          <p:spTgt spid="26"/>
                                        </p:tgtEl>
                                      </p:cBhvr>
                                    </p:animEffect>
                                    <p:set>
                                      <p:cBhvr>
                                        <p:cTn id="12" dur="1" fill="hold">
                                          <p:stCondLst>
                                            <p:cond delay="9"/>
                                          </p:stCondLst>
                                        </p:cTn>
                                        <p:tgtEl>
                                          <p:spTgt spid="26"/>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dissolve">
                                      <p:cBhvr>
                                        <p:cTn id="15" dur="500"/>
                                        <p:tgtEl>
                                          <p:spTgt spid="23"/>
                                        </p:tgtEl>
                                      </p:cBhvr>
                                    </p:animEffect>
                                  </p:childTnLst>
                                </p:cTn>
                              </p:par>
                              <p:par>
                                <p:cTn id="16" presetID="22" presetClass="entr" presetSubtype="4" fill="hold" grpId="0" nodeType="withEffect">
                                  <p:stCondLst>
                                    <p:cond delay="50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1" grpId="0" animBg="1"/>
      <p:bldP spid="26" grpId="0"/>
      <p:bldP spid="19"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2BD77C9A-6318-6F47-9DFB-240EBB5A5A34}"/>
              </a:ext>
            </a:extLst>
          </p:cNvPr>
          <p:cNvSpPr>
            <a:spLocks noGrp="1"/>
          </p:cNvSpPr>
          <p:nvPr>
            <p:ph type="title"/>
          </p:nvPr>
        </p:nvSpPr>
        <p:spPr>
          <a:xfrm>
            <a:off x="0" y="0"/>
            <a:ext cx="12192000" cy="3434182"/>
          </a:xfrm>
        </p:spPr>
        <p:txBody>
          <a:bodyPr>
            <a:normAutofit/>
          </a:bodyPr>
          <a:lstStyle/>
          <a:p>
            <a:r>
              <a:rPr lang="en-US" sz="800" dirty="0">
                <a:solidFill>
                  <a:srgbClr val="3458B0"/>
                </a:solidFill>
              </a:rPr>
              <a:t>PIAS: An Example</a:t>
            </a:r>
          </a:p>
        </p:txBody>
      </p:sp>
      <p:sp>
        <p:nvSpPr>
          <p:cNvPr id="4" name="Footer Placeholder 3">
            <a:extLst>
              <a:ext uri="{FF2B5EF4-FFF2-40B4-BE49-F238E27FC236}">
                <a16:creationId xmlns:a16="http://schemas.microsoft.com/office/drawing/2014/main" id="{F0E9BF0D-1D21-EA47-A079-A8835182413A}"/>
              </a:ext>
            </a:extLst>
          </p:cNvPr>
          <p:cNvSpPr>
            <a:spLocks noGrp="1"/>
          </p:cNvSpPr>
          <p:nvPr>
            <p:ph type="ftr" sz="quarter" idx="11"/>
          </p:nvPr>
        </p:nvSpPr>
        <p:spPr/>
        <p:txBody>
          <a:bodyPr/>
          <a:lstStyle/>
          <a:p>
            <a:r>
              <a:rPr lang="en-US"/>
              <a:t>SING Lab-CSE-HKUST</a:t>
            </a:r>
          </a:p>
        </p:txBody>
      </p:sp>
      <p:sp>
        <p:nvSpPr>
          <p:cNvPr id="5" name="Slide Number Placeholder 4">
            <a:extLst>
              <a:ext uri="{FF2B5EF4-FFF2-40B4-BE49-F238E27FC236}">
                <a16:creationId xmlns:a16="http://schemas.microsoft.com/office/drawing/2014/main" id="{313AFC1B-5CD4-B34E-B6EB-60D66ABE8571}"/>
              </a:ext>
            </a:extLst>
          </p:cNvPr>
          <p:cNvSpPr>
            <a:spLocks noGrp="1"/>
          </p:cNvSpPr>
          <p:nvPr>
            <p:ph type="sldNum" sz="quarter" idx="12"/>
          </p:nvPr>
        </p:nvSpPr>
        <p:spPr>
          <a:xfrm>
            <a:off x="8610600" y="6356350"/>
            <a:ext cx="2743200" cy="365125"/>
          </a:xfrm>
        </p:spPr>
        <p:txBody>
          <a:bodyPr/>
          <a:lstStyle/>
          <a:p>
            <a:fld id="{2BE43E12-75C8-F547-8CFF-A7DFBF273010}" type="slidenum">
              <a:rPr lang="en-US" smtClean="0"/>
              <a:t>6</a:t>
            </a:fld>
            <a:endParaRPr lang="en-US"/>
          </a:p>
        </p:txBody>
      </p:sp>
      <p:sp>
        <p:nvSpPr>
          <p:cNvPr id="6" name="Rectangle 5">
            <a:extLst>
              <a:ext uri="{FF2B5EF4-FFF2-40B4-BE49-F238E27FC236}">
                <a16:creationId xmlns:a16="http://schemas.microsoft.com/office/drawing/2014/main" id="{AD5F176E-9E32-7347-A0B4-091EB2CF9B58}"/>
              </a:ext>
            </a:extLst>
          </p:cNvPr>
          <p:cNvSpPr/>
          <p:nvPr/>
        </p:nvSpPr>
        <p:spPr>
          <a:xfrm>
            <a:off x="1333380" y="2970804"/>
            <a:ext cx="2150076" cy="92675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Traffic Stat Collection</a:t>
            </a:r>
          </a:p>
        </p:txBody>
      </p:sp>
      <p:sp>
        <p:nvSpPr>
          <p:cNvPr id="7" name="Rectangle 6">
            <a:extLst>
              <a:ext uri="{FF2B5EF4-FFF2-40B4-BE49-F238E27FC236}">
                <a16:creationId xmlns:a16="http://schemas.microsoft.com/office/drawing/2014/main" id="{9DCD8E27-9A38-204F-A161-8FC90A8E5148}"/>
              </a:ext>
            </a:extLst>
          </p:cNvPr>
          <p:cNvSpPr/>
          <p:nvPr/>
        </p:nvSpPr>
        <p:spPr>
          <a:xfrm>
            <a:off x="5204253" y="1246275"/>
            <a:ext cx="2150076" cy="92675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DevOps Engineers:</a:t>
            </a:r>
          </a:p>
          <a:p>
            <a:pPr algn="ctr"/>
            <a:r>
              <a:rPr lang="en-US" dirty="0"/>
              <a:t>Analysis, Design, Implementation</a:t>
            </a:r>
          </a:p>
        </p:txBody>
      </p:sp>
      <p:sp>
        <p:nvSpPr>
          <p:cNvPr id="8" name="Rectangle 7">
            <a:extLst>
              <a:ext uri="{FF2B5EF4-FFF2-40B4-BE49-F238E27FC236}">
                <a16:creationId xmlns:a16="http://schemas.microsoft.com/office/drawing/2014/main" id="{DC8D4BCF-0A18-BC4F-AF19-B8E8DB55704D}"/>
              </a:ext>
            </a:extLst>
          </p:cNvPr>
          <p:cNvSpPr/>
          <p:nvPr/>
        </p:nvSpPr>
        <p:spPr>
          <a:xfrm>
            <a:off x="7852717" y="1246275"/>
            <a:ext cx="2150076" cy="92675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Traffic Optimization Policies</a:t>
            </a:r>
          </a:p>
        </p:txBody>
      </p:sp>
      <p:sp>
        <p:nvSpPr>
          <p:cNvPr id="10" name="Rectangle 9">
            <a:extLst>
              <a:ext uri="{FF2B5EF4-FFF2-40B4-BE49-F238E27FC236}">
                <a16:creationId xmlns:a16="http://schemas.microsoft.com/office/drawing/2014/main" id="{4A49CAA2-346C-F142-879A-11CFD68BB0FD}"/>
              </a:ext>
            </a:extLst>
          </p:cNvPr>
          <p:cNvSpPr/>
          <p:nvPr/>
        </p:nvSpPr>
        <p:spPr>
          <a:xfrm>
            <a:off x="5204253" y="3560141"/>
            <a:ext cx="2150076" cy="926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a:t>
            </a:r>
            <a:r>
              <a:rPr lang="zh-CN" altLang="en-US" dirty="0"/>
              <a:t> </a:t>
            </a:r>
            <a:r>
              <a:rPr lang="en-US" altLang="zh-CN" dirty="0"/>
              <a:t>Engineers</a:t>
            </a:r>
            <a:r>
              <a:rPr lang="en-US" dirty="0"/>
              <a:t>:</a:t>
            </a:r>
          </a:p>
          <a:p>
            <a:pPr algn="ctr"/>
            <a:r>
              <a:rPr lang="en-US" dirty="0"/>
              <a:t>High Level Directives</a:t>
            </a:r>
          </a:p>
        </p:txBody>
      </p:sp>
      <p:sp>
        <p:nvSpPr>
          <p:cNvPr id="11" name="Rectangle 10">
            <a:extLst>
              <a:ext uri="{FF2B5EF4-FFF2-40B4-BE49-F238E27FC236}">
                <a16:creationId xmlns:a16="http://schemas.microsoft.com/office/drawing/2014/main" id="{E9065806-3C06-B040-A822-25DDC72A8067}"/>
              </a:ext>
            </a:extLst>
          </p:cNvPr>
          <p:cNvSpPr/>
          <p:nvPr/>
        </p:nvSpPr>
        <p:spPr>
          <a:xfrm>
            <a:off x="7852717" y="4919985"/>
            <a:ext cx="2150076" cy="926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Traffic Optimization Policies</a:t>
            </a:r>
          </a:p>
        </p:txBody>
      </p:sp>
      <p:sp>
        <p:nvSpPr>
          <p:cNvPr id="12" name="Rectangle 11">
            <a:extLst>
              <a:ext uri="{FF2B5EF4-FFF2-40B4-BE49-F238E27FC236}">
                <a16:creationId xmlns:a16="http://schemas.microsoft.com/office/drawing/2014/main" id="{F010776C-EC68-CE40-9FD5-0FC3211E4298}"/>
              </a:ext>
            </a:extLst>
          </p:cNvPr>
          <p:cNvSpPr/>
          <p:nvPr/>
        </p:nvSpPr>
        <p:spPr>
          <a:xfrm>
            <a:off x="5204253" y="4919985"/>
            <a:ext cx="2150076" cy="926756"/>
          </a:xfrm>
          <a:prstGeom prst="rect">
            <a:avLst/>
          </a:prstGeom>
          <a:solidFill>
            <a:srgbClr val="00B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Artificial Intelligence</a:t>
            </a:r>
          </a:p>
        </p:txBody>
      </p:sp>
      <p:sp>
        <p:nvSpPr>
          <p:cNvPr id="18" name="TextBox 17">
            <a:extLst>
              <a:ext uri="{FF2B5EF4-FFF2-40B4-BE49-F238E27FC236}">
                <a16:creationId xmlns:a16="http://schemas.microsoft.com/office/drawing/2014/main" id="{2A0771F9-A1F4-2447-87B9-97F85689AFD5}"/>
              </a:ext>
            </a:extLst>
          </p:cNvPr>
          <p:cNvSpPr txBox="1"/>
          <p:nvPr/>
        </p:nvSpPr>
        <p:spPr>
          <a:xfrm>
            <a:off x="7567991" y="2550487"/>
            <a:ext cx="2719527" cy="646331"/>
          </a:xfrm>
          <a:prstGeom prst="rect">
            <a:avLst/>
          </a:prstGeom>
          <a:noFill/>
        </p:spPr>
        <p:txBody>
          <a:bodyPr wrap="none" rtlCol="0">
            <a:spAutoFit/>
          </a:bodyPr>
          <a:lstStyle/>
          <a:p>
            <a:pPr algn="ctr"/>
            <a:r>
              <a:rPr lang="en-US" i="1" dirty="0">
                <a:solidFill>
                  <a:schemeClr val="bg1"/>
                </a:solidFill>
              </a:rPr>
              <a:t>Expected Turn-around Time: </a:t>
            </a:r>
          </a:p>
          <a:p>
            <a:pPr algn="ctr"/>
            <a:r>
              <a:rPr lang="en-US" i="1" dirty="0">
                <a:solidFill>
                  <a:schemeClr val="bg1"/>
                </a:solidFill>
              </a:rPr>
              <a:t>Days to Weeks</a:t>
            </a:r>
          </a:p>
        </p:txBody>
      </p:sp>
      <p:sp>
        <p:nvSpPr>
          <p:cNvPr id="19" name="TextBox 18">
            <a:extLst>
              <a:ext uri="{FF2B5EF4-FFF2-40B4-BE49-F238E27FC236}">
                <a16:creationId xmlns:a16="http://schemas.microsoft.com/office/drawing/2014/main" id="{F03CBE34-85AD-6148-96FB-7776ED77B52C}"/>
              </a:ext>
            </a:extLst>
          </p:cNvPr>
          <p:cNvSpPr txBox="1"/>
          <p:nvPr/>
        </p:nvSpPr>
        <p:spPr>
          <a:xfrm>
            <a:off x="7603523" y="3800880"/>
            <a:ext cx="2719527" cy="646331"/>
          </a:xfrm>
          <a:prstGeom prst="rect">
            <a:avLst/>
          </a:prstGeom>
          <a:noFill/>
        </p:spPr>
        <p:txBody>
          <a:bodyPr wrap="none" rtlCol="0">
            <a:spAutoFit/>
          </a:bodyPr>
          <a:lstStyle/>
          <a:p>
            <a:pPr algn="ctr"/>
            <a:r>
              <a:rPr lang="en-US" i="1" dirty="0">
                <a:solidFill>
                  <a:srgbClr val="3458B0"/>
                </a:solidFill>
              </a:rPr>
              <a:t>Expected Turn-around Time: </a:t>
            </a:r>
          </a:p>
          <a:p>
            <a:pPr algn="ctr"/>
            <a:r>
              <a:rPr lang="en-US" i="1" dirty="0">
                <a:solidFill>
                  <a:srgbClr val="3458B0"/>
                </a:solidFill>
              </a:rPr>
              <a:t>&lt;1s</a:t>
            </a:r>
          </a:p>
        </p:txBody>
      </p:sp>
      <p:cxnSp>
        <p:nvCxnSpPr>
          <p:cNvPr id="20" name="Straight Arrow Connector 19">
            <a:extLst>
              <a:ext uri="{FF2B5EF4-FFF2-40B4-BE49-F238E27FC236}">
                <a16:creationId xmlns:a16="http://schemas.microsoft.com/office/drawing/2014/main" id="{9069A4EB-2984-2448-830F-2A9375437D3A}"/>
              </a:ext>
            </a:extLst>
          </p:cNvPr>
          <p:cNvCxnSpPr>
            <a:stCxn id="6" idx="3"/>
          </p:cNvCxnSpPr>
          <p:nvPr/>
        </p:nvCxnSpPr>
        <p:spPr>
          <a:xfrm flipV="1">
            <a:off x="3483456" y="1709653"/>
            <a:ext cx="1720797" cy="1724529"/>
          </a:xfrm>
          <a:prstGeom prst="straightConnector1">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648698B-5327-FE44-A885-E8CDE8C4EBEB}"/>
              </a:ext>
            </a:extLst>
          </p:cNvPr>
          <p:cNvCxnSpPr>
            <a:cxnSpLocks/>
            <a:stCxn id="6" idx="3"/>
            <a:endCxn id="12" idx="1"/>
          </p:cNvCxnSpPr>
          <p:nvPr/>
        </p:nvCxnSpPr>
        <p:spPr>
          <a:xfrm>
            <a:off x="3483456" y="3434182"/>
            <a:ext cx="1720797" cy="1949181"/>
          </a:xfrm>
          <a:prstGeom prst="straightConnector1">
            <a:avLst/>
          </a:prstGeom>
          <a:ln w="38100">
            <a:solidFill>
              <a:srgbClr val="3458B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87FD04F-087E-1346-BEF5-B001B6B34163}"/>
              </a:ext>
            </a:extLst>
          </p:cNvPr>
          <p:cNvCxnSpPr>
            <a:cxnSpLocks/>
            <a:stCxn id="7" idx="3"/>
            <a:endCxn id="8" idx="1"/>
          </p:cNvCxnSpPr>
          <p:nvPr/>
        </p:nvCxnSpPr>
        <p:spPr>
          <a:xfrm>
            <a:off x="7354329" y="1709653"/>
            <a:ext cx="498388" cy="0"/>
          </a:xfrm>
          <a:prstGeom prst="straightConnector1">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F0FCA8E-F3F5-B944-8EAA-BC26AF32679E}"/>
              </a:ext>
            </a:extLst>
          </p:cNvPr>
          <p:cNvCxnSpPr>
            <a:cxnSpLocks/>
            <a:stCxn id="12" idx="3"/>
            <a:endCxn id="11" idx="1"/>
          </p:cNvCxnSpPr>
          <p:nvPr/>
        </p:nvCxnSpPr>
        <p:spPr>
          <a:xfrm>
            <a:off x="7354329" y="5383363"/>
            <a:ext cx="498388" cy="0"/>
          </a:xfrm>
          <a:prstGeom prst="straightConnector1">
            <a:avLst/>
          </a:prstGeom>
          <a:ln w="38100">
            <a:solidFill>
              <a:srgbClr val="3458B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FE73B4-A91E-CE40-9780-1304972B6E43}"/>
              </a:ext>
            </a:extLst>
          </p:cNvPr>
          <p:cNvCxnSpPr>
            <a:cxnSpLocks/>
            <a:stCxn id="10" idx="2"/>
            <a:endCxn id="12" idx="0"/>
          </p:cNvCxnSpPr>
          <p:nvPr/>
        </p:nvCxnSpPr>
        <p:spPr>
          <a:xfrm>
            <a:off x="6279291" y="4486897"/>
            <a:ext cx="0" cy="433088"/>
          </a:xfrm>
          <a:prstGeom prst="straightConnector1">
            <a:avLst/>
          </a:prstGeom>
          <a:ln w="38100">
            <a:solidFill>
              <a:srgbClr val="3458B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 name="Elbow Connector 2">
            <a:extLst>
              <a:ext uri="{FF2B5EF4-FFF2-40B4-BE49-F238E27FC236}">
                <a16:creationId xmlns:a16="http://schemas.microsoft.com/office/drawing/2014/main" id="{9F5388FD-AA63-B145-8151-205208E4BF31}"/>
              </a:ext>
            </a:extLst>
          </p:cNvPr>
          <p:cNvCxnSpPr>
            <a:cxnSpLocks/>
            <a:stCxn id="8" idx="3"/>
            <a:endCxn id="6" idx="0"/>
          </p:cNvCxnSpPr>
          <p:nvPr/>
        </p:nvCxnSpPr>
        <p:spPr>
          <a:xfrm flipH="1">
            <a:off x="2408418" y="1709653"/>
            <a:ext cx="7594375" cy="1261151"/>
          </a:xfrm>
          <a:prstGeom prst="bentConnector4">
            <a:avLst>
              <a:gd name="adj1" fmla="val -9767"/>
              <a:gd name="adj2" fmla="val -75899"/>
            </a:avLst>
          </a:pr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6F469FF8-9E47-0749-BB35-474392F120B1}"/>
              </a:ext>
            </a:extLst>
          </p:cNvPr>
          <p:cNvCxnSpPr>
            <a:stCxn id="11" idx="3"/>
            <a:endCxn id="6" idx="2"/>
          </p:cNvCxnSpPr>
          <p:nvPr/>
        </p:nvCxnSpPr>
        <p:spPr>
          <a:xfrm flipH="1" flipV="1">
            <a:off x="2408418" y="3897560"/>
            <a:ext cx="7594375" cy="1485803"/>
          </a:xfrm>
          <a:prstGeom prst="bentConnector4">
            <a:avLst>
              <a:gd name="adj1" fmla="val -9767"/>
              <a:gd name="adj2" fmla="val -50584"/>
            </a:avLst>
          </a:prstGeom>
          <a:ln w="38100">
            <a:solidFill>
              <a:srgbClr val="3458B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453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56118"/>
            <a:ext cx="6663617" cy="591014"/>
          </a:xfrm>
        </p:spPr>
        <p:txBody>
          <a:bodyPr>
            <a:normAutofit fontScale="90000"/>
          </a:bodyPr>
          <a:lstStyle/>
          <a:p>
            <a:r>
              <a:rPr lang="en-US" dirty="0"/>
              <a:t>Datacenter-scale Traffic Optimizations (TO)</a:t>
            </a:r>
          </a:p>
        </p:txBody>
      </p:sp>
      <p:sp>
        <p:nvSpPr>
          <p:cNvPr id="3" name="Content Placeholder 2"/>
          <p:cNvSpPr>
            <a:spLocks noGrp="1"/>
          </p:cNvSpPr>
          <p:nvPr>
            <p:ph idx="1"/>
          </p:nvPr>
        </p:nvSpPr>
        <p:spPr>
          <a:xfrm>
            <a:off x="838200" y="1040625"/>
            <a:ext cx="5610231" cy="4373040"/>
          </a:xfrm>
        </p:spPr>
        <p:txBody>
          <a:bodyPr>
            <a:normAutofit/>
          </a:bodyPr>
          <a:lstStyle/>
          <a:p>
            <a:r>
              <a:rPr lang="en-US" sz="2400" dirty="0"/>
              <a:t>Dynamic control of network traffic at flow-level to achieve performance objectives.</a:t>
            </a:r>
          </a:p>
          <a:p>
            <a:pPr lvl="1"/>
            <a:r>
              <a:rPr lang="en-US" sz="2000" dirty="0"/>
              <a:t>Main goal is to minimize flow completion time.</a:t>
            </a:r>
          </a:p>
          <a:p>
            <a:r>
              <a:rPr lang="en-US" sz="2400" dirty="0"/>
              <a:t>Very large-scale online decision problem. </a:t>
            </a:r>
          </a:p>
          <a:p>
            <a:pPr lvl="1"/>
            <a:r>
              <a:rPr lang="en-US" sz="2000" dirty="0"/>
              <a:t>&gt;10</a:t>
            </a:r>
            <a:r>
              <a:rPr lang="en-US" sz="2000" baseline="30000" dirty="0"/>
              <a:t>5</a:t>
            </a:r>
            <a:r>
              <a:rPr lang="en-US" sz="2000" dirty="0"/>
              <a:t> servers*</a:t>
            </a:r>
          </a:p>
          <a:p>
            <a:pPr lvl="1"/>
            <a:r>
              <a:rPr lang="en-US" sz="2000" dirty="0"/>
              <a:t>&gt;10</a:t>
            </a:r>
            <a:r>
              <a:rPr lang="en-US" sz="2000" baseline="30000" dirty="0"/>
              <a:t>3</a:t>
            </a:r>
            <a:r>
              <a:rPr lang="en-US" sz="2000" dirty="0"/>
              <a:t> concurrent flows per second per server*</a:t>
            </a:r>
          </a:p>
        </p:txBody>
      </p:sp>
      <p:sp>
        <p:nvSpPr>
          <p:cNvPr id="4" name="Footer Placeholder 3"/>
          <p:cNvSpPr>
            <a:spLocks noGrp="1"/>
          </p:cNvSpPr>
          <p:nvPr>
            <p:ph type="ftr" sz="quarter" idx="11"/>
          </p:nvPr>
        </p:nvSpPr>
        <p:spPr/>
        <p:txBody>
          <a:bodyPr/>
          <a:lstStyle/>
          <a:p>
            <a:r>
              <a:rPr lang="en-US"/>
              <a:t>SING Lab-CSE-HKUST</a:t>
            </a:r>
          </a:p>
        </p:txBody>
      </p:sp>
      <p:sp>
        <p:nvSpPr>
          <p:cNvPr id="5" name="Slide Number Placeholder 4"/>
          <p:cNvSpPr>
            <a:spLocks noGrp="1"/>
          </p:cNvSpPr>
          <p:nvPr>
            <p:ph type="sldNum" sz="quarter" idx="12"/>
          </p:nvPr>
        </p:nvSpPr>
        <p:spPr/>
        <p:txBody>
          <a:bodyPr/>
          <a:lstStyle/>
          <a:p>
            <a:fld id="{2BE43E12-75C8-F547-8CFF-A7DFBF273010}" type="slidenum">
              <a:rPr lang="en-US" smtClean="0"/>
              <a:t>7</a:t>
            </a:fld>
            <a:endParaRPr lang="en-US"/>
          </a:p>
        </p:txBody>
      </p:sp>
      <p:grpSp>
        <p:nvGrpSpPr>
          <p:cNvPr id="33" name="Group 32"/>
          <p:cNvGrpSpPr/>
          <p:nvPr/>
        </p:nvGrpSpPr>
        <p:grpSpPr>
          <a:xfrm>
            <a:off x="6187500" y="1798741"/>
            <a:ext cx="5584104" cy="3325841"/>
            <a:chOff x="1480745" y="2329155"/>
            <a:chExt cx="6550811" cy="3806729"/>
          </a:xfrm>
        </p:grpSpPr>
        <p:grpSp>
          <p:nvGrpSpPr>
            <p:cNvPr id="6" name="Group 5"/>
            <p:cNvGrpSpPr/>
            <p:nvPr/>
          </p:nvGrpSpPr>
          <p:grpSpPr>
            <a:xfrm>
              <a:off x="1480745" y="2329155"/>
              <a:ext cx="4855464" cy="3806729"/>
              <a:chOff x="4654296" y="698441"/>
              <a:chExt cx="6155736" cy="5449152"/>
            </a:xfrm>
          </p:grpSpPr>
          <p:pic>
            <p:nvPicPr>
              <p:cNvPr id="7" name="Picture 10"/>
              <p:cNvPicPr>
                <a:picLocks noChangeAspect="1"/>
              </p:cNvPicPr>
              <p:nvPr/>
            </p:nvPicPr>
            <p:blipFill>
              <a:blip r:embed="rId3"/>
              <a:stretch>
                <a:fillRect/>
              </a:stretch>
            </p:blipFill>
            <p:spPr>
              <a:xfrm>
                <a:off x="4654296" y="779469"/>
                <a:ext cx="6155736" cy="5309322"/>
              </a:xfrm>
              <a:prstGeom prst="rect">
                <a:avLst/>
              </a:prstGeom>
            </p:spPr>
          </p:pic>
          <p:sp>
            <p:nvSpPr>
              <p:cNvPr id="8" name="Rectangle 7"/>
              <p:cNvSpPr/>
              <p:nvPr/>
            </p:nvSpPr>
            <p:spPr>
              <a:xfrm>
                <a:off x="5133813" y="5776118"/>
                <a:ext cx="228600" cy="369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453853" y="5774530"/>
                <a:ext cx="228600" cy="3698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5773893" y="5776118"/>
                <a:ext cx="228600" cy="369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57616" y="5777706"/>
                <a:ext cx="228600" cy="36988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7477656" y="5776118"/>
                <a:ext cx="228600" cy="3698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7797696" y="5777706"/>
                <a:ext cx="228600" cy="369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295176" y="5777706"/>
                <a:ext cx="228600" cy="36988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p:nvSpPr>
            <p:spPr>
              <a:xfrm>
                <a:off x="9615216" y="5776118"/>
                <a:ext cx="228600" cy="36988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p:nvSpPr>
            <p:spPr>
              <a:xfrm>
                <a:off x="9935256" y="5777706"/>
                <a:ext cx="228600" cy="369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456214" y="701617"/>
                <a:ext cx="228600" cy="369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776254" y="700029"/>
                <a:ext cx="228600" cy="369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6096294" y="701617"/>
                <a:ext cx="228600" cy="3698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ctangle 19"/>
              <p:cNvSpPr/>
              <p:nvPr/>
            </p:nvSpPr>
            <p:spPr>
              <a:xfrm>
                <a:off x="7475399" y="700029"/>
                <a:ext cx="228600" cy="369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795439" y="698441"/>
                <a:ext cx="228600" cy="3698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8115479" y="700029"/>
                <a:ext cx="228600" cy="369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466331" y="701617"/>
                <a:ext cx="228600" cy="369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786371" y="700029"/>
                <a:ext cx="228600" cy="36988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p:cNvSpPr/>
              <p:nvPr/>
            </p:nvSpPr>
            <p:spPr>
              <a:xfrm>
                <a:off x="10106411" y="701617"/>
                <a:ext cx="228600" cy="369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a:stCxn id="17" idx="2"/>
                <a:endCxn id="13" idx="0"/>
              </p:cNvCxnSpPr>
              <p:nvPr/>
            </p:nvCxnSpPr>
            <p:spPr>
              <a:xfrm>
                <a:off x="5570514" y="1071504"/>
                <a:ext cx="2341482" cy="47062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4" idx="2"/>
              </p:cNvCxnSpPr>
              <p:nvPr/>
            </p:nvCxnSpPr>
            <p:spPr>
              <a:xfrm flipH="1">
                <a:off x="7273636" y="1069916"/>
                <a:ext cx="2627035" cy="4704614"/>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888182" y="1073092"/>
                <a:ext cx="1269434" cy="207189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1" idx="2"/>
              </p:cNvCxnSpPr>
              <p:nvPr/>
            </p:nvCxnSpPr>
            <p:spPr>
              <a:xfrm flipV="1">
                <a:off x="7157616" y="1068328"/>
                <a:ext cx="752123" cy="2076654"/>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9" idx="2"/>
                <a:endCxn id="9" idx="0"/>
              </p:cNvCxnSpPr>
              <p:nvPr/>
            </p:nvCxnSpPr>
            <p:spPr>
              <a:xfrm flipH="1">
                <a:off x="5568153" y="1071504"/>
                <a:ext cx="642441" cy="470302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2"/>
                <a:endCxn id="15" idx="0"/>
              </p:cNvCxnSpPr>
              <p:nvPr/>
            </p:nvCxnSpPr>
            <p:spPr>
              <a:xfrm flipH="1">
                <a:off x="9729516" y="1069916"/>
                <a:ext cx="171155" cy="4706202"/>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2" name="Content Placeholder 5"/>
            <p:cNvGraphicFramePr>
              <a:graphicFrameLocks/>
            </p:cNvGraphicFramePr>
            <p:nvPr>
              <p:extLst>
                <p:ext uri="{D42A27DB-BD31-4B8C-83A1-F6EECF244321}">
                  <p14:modId xmlns:p14="http://schemas.microsoft.com/office/powerpoint/2010/main" val="2352763411"/>
                </p:ext>
              </p:extLst>
            </p:nvPr>
          </p:nvGraphicFramePr>
          <p:xfrm>
            <a:off x="6206847" y="2399828"/>
            <a:ext cx="1824709" cy="36364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34" name="TextBox 33">
            <a:extLst>
              <a:ext uri="{FF2B5EF4-FFF2-40B4-BE49-F238E27FC236}">
                <a16:creationId xmlns:a16="http://schemas.microsoft.com/office/drawing/2014/main" id="{B307F548-4D40-024B-90D3-585A7734738F}"/>
              </a:ext>
            </a:extLst>
          </p:cNvPr>
          <p:cNvSpPr txBox="1"/>
          <p:nvPr/>
        </p:nvSpPr>
        <p:spPr>
          <a:xfrm>
            <a:off x="7341863" y="1330629"/>
            <a:ext cx="2157963" cy="369332"/>
          </a:xfrm>
          <a:prstGeom prst="rect">
            <a:avLst/>
          </a:prstGeom>
          <a:noFill/>
        </p:spPr>
        <p:txBody>
          <a:bodyPr wrap="none" rtlCol="0">
            <a:spAutoFit/>
          </a:bodyPr>
          <a:lstStyle/>
          <a:p>
            <a:r>
              <a:rPr lang="en-US" i="1" dirty="0"/>
              <a:t>Data Center Network</a:t>
            </a:r>
          </a:p>
        </p:txBody>
      </p:sp>
      <p:sp>
        <p:nvSpPr>
          <p:cNvPr id="35" name="Rectangle 34">
            <a:extLst>
              <a:ext uri="{FF2B5EF4-FFF2-40B4-BE49-F238E27FC236}">
                <a16:creationId xmlns:a16="http://schemas.microsoft.com/office/drawing/2014/main" id="{9BC4D559-7B5B-974E-8D1E-60D694F5F458}"/>
              </a:ext>
            </a:extLst>
          </p:cNvPr>
          <p:cNvSpPr/>
          <p:nvPr/>
        </p:nvSpPr>
        <p:spPr>
          <a:xfrm>
            <a:off x="838200" y="5708080"/>
            <a:ext cx="5610231" cy="646331"/>
          </a:xfrm>
          <a:prstGeom prst="rect">
            <a:avLst/>
          </a:prstGeom>
        </p:spPr>
        <p:txBody>
          <a:bodyPr wrap="square">
            <a:spAutoFit/>
          </a:bodyPr>
          <a:lstStyle/>
          <a:p>
            <a:pPr marL="93663" indent="-93663"/>
            <a:r>
              <a:rPr lang="en-HK" sz="900" dirty="0"/>
              <a:t>*Singh, Arjun, et al. "Jupiter rising: A decade of clos topologies and centralized control in </a:t>
            </a:r>
            <a:r>
              <a:rPr lang="en-HK" sz="900" dirty="0" err="1"/>
              <a:t>google's</a:t>
            </a:r>
            <a:r>
              <a:rPr lang="en-HK" sz="900" dirty="0"/>
              <a:t> </a:t>
            </a:r>
            <a:r>
              <a:rPr lang="en-HK" sz="900" dirty="0" err="1"/>
              <a:t>datacenter</a:t>
            </a:r>
            <a:r>
              <a:rPr lang="en-HK" sz="900" dirty="0"/>
              <a:t> network." ACM SIGCOMM Computer Communication Review. Vol. 45. No. 4. ACM, 2015.</a:t>
            </a:r>
          </a:p>
          <a:p>
            <a:pPr marL="93663" indent="-93663"/>
            <a:r>
              <a:rPr lang="en-US" sz="900" dirty="0"/>
              <a:t>*Roy, Arjun, et al. "Inside the social network's (datacenter) network." ACM SIGCOMM Computer Communication Review. Vol. 45. No. 4. ACM, 2015.</a:t>
            </a:r>
          </a:p>
        </p:txBody>
      </p:sp>
    </p:spTree>
    <p:extLst>
      <p:ext uri="{BB962C8B-B14F-4D97-AF65-F5344CB8AC3E}">
        <p14:creationId xmlns:p14="http://schemas.microsoft.com/office/powerpoint/2010/main" val="3387538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6118"/>
            <a:ext cx="2540000" cy="591014"/>
          </a:xfrm>
        </p:spPr>
        <p:txBody>
          <a:bodyPr>
            <a:normAutofit/>
          </a:bodyPr>
          <a:lstStyle/>
          <a:p>
            <a:r>
              <a:rPr lang="en-US" dirty="0"/>
              <a:t>AI for the Job</a:t>
            </a:r>
          </a:p>
        </p:txBody>
      </p:sp>
      <p:sp>
        <p:nvSpPr>
          <p:cNvPr id="3" name="Content Placeholder 2"/>
          <p:cNvSpPr>
            <a:spLocks noGrp="1"/>
          </p:cNvSpPr>
          <p:nvPr>
            <p:ph idx="1"/>
          </p:nvPr>
        </p:nvSpPr>
        <p:spPr>
          <a:xfrm>
            <a:off x="838200" y="857725"/>
            <a:ext cx="10515600" cy="1982752"/>
          </a:xfrm>
        </p:spPr>
        <p:txBody>
          <a:bodyPr>
            <a:normAutofit/>
          </a:bodyPr>
          <a:lstStyle/>
          <a:p>
            <a:r>
              <a:rPr lang="en-US" sz="2400" dirty="0"/>
              <a:t>Reinforcement Learning: Learning the optimal mapping from situations to actions.</a:t>
            </a:r>
          </a:p>
          <a:p>
            <a:pPr lvl="1"/>
            <a:r>
              <a:rPr lang="en-US" sz="2000" dirty="0"/>
              <a:t>Sequential decision making.</a:t>
            </a:r>
          </a:p>
          <a:p>
            <a:r>
              <a:rPr lang="en-US" sz="2400" dirty="0"/>
              <a:t>Many recent success stories of deep reinforcement learning (DRL): </a:t>
            </a:r>
          </a:p>
          <a:p>
            <a:pPr lvl="1"/>
            <a:r>
              <a:rPr lang="en-US" sz="2000" dirty="0"/>
              <a:t>AlphaGo, Google datacenter power management, Playing Atari games, </a:t>
            </a:r>
            <a:r>
              <a:rPr lang="mr-IN" sz="2000" dirty="0"/>
              <a:t>…</a:t>
            </a:r>
            <a:endParaRPr lang="en-US" sz="2000" dirty="0"/>
          </a:p>
          <a:p>
            <a:endParaRPr lang="en-US" sz="2400" dirty="0"/>
          </a:p>
        </p:txBody>
      </p:sp>
      <p:sp>
        <p:nvSpPr>
          <p:cNvPr id="4" name="Footer Placeholder 3"/>
          <p:cNvSpPr>
            <a:spLocks noGrp="1"/>
          </p:cNvSpPr>
          <p:nvPr>
            <p:ph type="ftr" sz="quarter" idx="11"/>
          </p:nvPr>
        </p:nvSpPr>
        <p:spPr/>
        <p:txBody>
          <a:bodyPr/>
          <a:lstStyle/>
          <a:p>
            <a:r>
              <a:rPr lang="en-US"/>
              <a:t>SING Lab-CSE-HKUST</a:t>
            </a:r>
          </a:p>
        </p:txBody>
      </p:sp>
      <p:sp>
        <p:nvSpPr>
          <p:cNvPr id="5" name="Slide Number Placeholder 4"/>
          <p:cNvSpPr>
            <a:spLocks noGrp="1"/>
          </p:cNvSpPr>
          <p:nvPr>
            <p:ph type="sldNum" sz="quarter" idx="12"/>
          </p:nvPr>
        </p:nvSpPr>
        <p:spPr/>
        <p:txBody>
          <a:bodyPr/>
          <a:lstStyle/>
          <a:p>
            <a:fld id="{2BE43E12-75C8-F547-8CFF-A7DFBF273010}" type="slidenum">
              <a:rPr lang="en-US" smtClean="0"/>
              <a:t>8</a:t>
            </a:fld>
            <a:endParaRPr lang="en-US"/>
          </a:p>
        </p:txBody>
      </p:sp>
      <p:grpSp>
        <p:nvGrpSpPr>
          <p:cNvPr id="11" name="Group 10">
            <a:extLst>
              <a:ext uri="{FF2B5EF4-FFF2-40B4-BE49-F238E27FC236}">
                <a16:creationId xmlns:a16="http://schemas.microsoft.com/office/drawing/2014/main" id="{A0955F10-AB2C-4C75-B270-0D1C354BF889}"/>
              </a:ext>
            </a:extLst>
          </p:cNvPr>
          <p:cNvGrpSpPr/>
          <p:nvPr/>
        </p:nvGrpSpPr>
        <p:grpSpPr>
          <a:xfrm>
            <a:off x="2540000" y="2840477"/>
            <a:ext cx="7112000" cy="3552362"/>
            <a:chOff x="2540000" y="2840477"/>
            <a:chExt cx="7112000" cy="3552362"/>
          </a:xfrm>
        </p:grpSpPr>
        <p:graphicFrame>
          <p:nvGraphicFramePr>
            <p:cNvPr id="6" name="Diagram 5"/>
            <p:cNvGraphicFramePr/>
            <p:nvPr>
              <p:extLst>
                <p:ext uri="{D42A27DB-BD31-4B8C-83A1-F6EECF244321}">
                  <p14:modId xmlns:p14="http://schemas.microsoft.com/office/powerpoint/2010/main" val="4226468772"/>
                </p:ext>
              </p:extLst>
            </p:nvPr>
          </p:nvGraphicFramePr>
          <p:xfrm>
            <a:off x="2540000" y="3026866"/>
            <a:ext cx="7112000" cy="3239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5501927" y="2840477"/>
              <a:ext cx="1188146" cy="461665"/>
            </a:xfrm>
            <a:prstGeom prst="rect">
              <a:avLst/>
            </a:prstGeom>
            <a:noFill/>
          </p:spPr>
          <p:txBody>
            <a:bodyPr wrap="none" rtlCol="0">
              <a:spAutoFit/>
            </a:bodyPr>
            <a:lstStyle/>
            <a:p>
              <a:r>
                <a:rPr lang="en-US" sz="2400" b="1" dirty="0"/>
                <a:t>Actions</a:t>
              </a:r>
            </a:p>
          </p:txBody>
        </p:sp>
        <p:sp>
          <p:nvSpPr>
            <p:cNvPr id="8" name="TextBox 7"/>
            <p:cNvSpPr txBox="1"/>
            <p:nvPr/>
          </p:nvSpPr>
          <p:spPr>
            <a:xfrm>
              <a:off x="5052092" y="5931174"/>
              <a:ext cx="2087816" cy="461665"/>
            </a:xfrm>
            <a:prstGeom prst="rect">
              <a:avLst/>
            </a:prstGeom>
            <a:noFill/>
          </p:spPr>
          <p:txBody>
            <a:bodyPr wrap="none" rtlCol="0">
              <a:spAutoFit/>
            </a:bodyPr>
            <a:lstStyle/>
            <a:p>
              <a:r>
                <a:rPr lang="en-US" sz="2400" b="1" dirty="0"/>
                <a:t>State, Reward</a:t>
              </a:r>
            </a:p>
          </p:txBody>
        </p:sp>
      </p:grpSp>
      <p:pic>
        <p:nvPicPr>
          <p:cNvPr id="13" name="Picture 12">
            <a:extLst>
              <a:ext uri="{FF2B5EF4-FFF2-40B4-BE49-F238E27FC236}">
                <a16:creationId xmlns:a16="http://schemas.microsoft.com/office/drawing/2014/main" id="{F55CD003-AAE0-43D9-9D89-F3F856AD6D6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90348" y="3578722"/>
            <a:ext cx="1979543" cy="1979543"/>
          </a:xfrm>
          <a:prstGeom prst="rect">
            <a:avLst/>
          </a:prstGeom>
        </p:spPr>
      </p:pic>
      <p:pic>
        <p:nvPicPr>
          <p:cNvPr id="16" name="Picture 15">
            <a:extLst>
              <a:ext uri="{FF2B5EF4-FFF2-40B4-BE49-F238E27FC236}">
                <a16:creationId xmlns:a16="http://schemas.microsoft.com/office/drawing/2014/main" id="{42275E98-52DB-4950-91A2-91E8FFD68583}"/>
              </a:ext>
            </a:extLst>
          </p:cNvPr>
          <p:cNvPicPr>
            <a:picLocks noChangeAspect="1"/>
          </p:cNvPicPr>
          <p:nvPr/>
        </p:nvPicPr>
        <p:blipFill rotWithShape="1">
          <a:blip r:embed="rId10"/>
          <a:srcRect t="35272" b="35329"/>
          <a:stretch/>
        </p:blipFill>
        <p:spPr>
          <a:xfrm>
            <a:off x="323482" y="2429625"/>
            <a:ext cx="3177899" cy="934278"/>
          </a:xfrm>
          <a:prstGeom prst="rect">
            <a:avLst/>
          </a:prstGeom>
        </p:spPr>
      </p:pic>
      <p:pic>
        <p:nvPicPr>
          <p:cNvPr id="21" name="Picture 20">
            <a:extLst>
              <a:ext uri="{FF2B5EF4-FFF2-40B4-BE49-F238E27FC236}">
                <a16:creationId xmlns:a16="http://schemas.microsoft.com/office/drawing/2014/main" id="{9B775879-8FFB-4A0A-BEF7-5E238BC0A020}"/>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9289620" y="4270302"/>
            <a:ext cx="2064180" cy="1039196"/>
          </a:xfrm>
          <a:prstGeom prst="rect">
            <a:avLst/>
          </a:prstGeom>
        </p:spPr>
      </p:pic>
      <p:pic>
        <p:nvPicPr>
          <p:cNvPr id="24" name="Picture 23">
            <a:extLst>
              <a:ext uri="{FF2B5EF4-FFF2-40B4-BE49-F238E27FC236}">
                <a16:creationId xmlns:a16="http://schemas.microsoft.com/office/drawing/2014/main" id="{B61AEEDE-AD8A-4D41-A9A8-DE843C9F2A56}"/>
              </a:ext>
            </a:extLst>
          </p:cNvPr>
          <p:cNvPicPr>
            <a:picLocks noChangeAspect="1"/>
          </p:cNvPicPr>
          <p:nvPr/>
        </p:nvPicPr>
        <p:blipFill>
          <a:blip r:embed="rId13"/>
          <a:stretch>
            <a:fillRect/>
          </a:stretch>
        </p:blipFill>
        <p:spPr>
          <a:xfrm>
            <a:off x="9355256" y="5420091"/>
            <a:ext cx="1946396" cy="846565"/>
          </a:xfrm>
          <a:prstGeom prst="rect">
            <a:avLst/>
          </a:prstGeom>
        </p:spPr>
      </p:pic>
      <p:pic>
        <p:nvPicPr>
          <p:cNvPr id="26" name="Picture 25">
            <a:extLst>
              <a:ext uri="{FF2B5EF4-FFF2-40B4-BE49-F238E27FC236}">
                <a16:creationId xmlns:a16="http://schemas.microsoft.com/office/drawing/2014/main" id="{40478E27-3AB4-4605-B621-03714BE57B6F}"/>
              </a:ext>
            </a:extLst>
          </p:cNvPr>
          <p:cNvPicPr>
            <a:picLocks noChangeAspect="1"/>
          </p:cNvPicPr>
          <p:nvPr/>
        </p:nvPicPr>
        <p:blipFill>
          <a:blip r:embed="rId14"/>
          <a:stretch>
            <a:fillRect/>
          </a:stretch>
        </p:blipFill>
        <p:spPr>
          <a:xfrm>
            <a:off x="9342461" y="2657229"/>
            <a:ext cx="1958498" cy="1413349"/>
          </a:xfrm>
          <a:prstGeom prst="rect">
            <a:avLst/>
          </a:prstGeom>
        </p:spPr>
      </p:pic>
    </p:spTree>
    <p:extLst>
      <p:ext uri="{BB962C8B-B14F-4D97-AF65-F5344CB8AC3E}">
        <p14:creationId xmlns:p14="http://schemas.microsoft.com/office/powerpoint/2010/main" val="2065283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86B4-B3AC-294A-9E30-7E6F52BCD371}"/>
              </a:ext>
            </a:extLst>
          </p:cNvPr>
          <p:cNvSpPr>
            <a:spLocks noGrp="1"/>
          </p:cNvSpPr>
          <p:nvPr>
            <p:ph type="title"/>
          </p:nvPr>
        </p:nvSpPr>
        <p:spPr>
          <a:xfrm>
            <a:off x="0" y="156118"/>
            <a:ext cx="3179618" cy="591014"/>
          </a:xfrm>
        </p:spPr>
        <p:txBody>
          <a:bodyPr/>
          <a:lstStyle/>
          <a:p>
            <a:r>
              <a:rPr lang="en-US" dirty="0"/>
              <a:t>What is Deep RL?</a:t>
            </a:r>
          </a:p>
        </p:txBody>
      </p:sp>
      <p:sp>
        <p:nvSpPr>
          <p:cNvPr id="8" name="Freeform 7">
            <a:extLst>
              <a:ext uri="{FF2B5EF4-FFF2-40B4-BE49-F238E27FC236}">
                <a16:creationId xmlns:a16="http://schemas.microsoft.com/office/drawing/2014/main" id="{3265866C-367E-D247-BD90-3C7AD5A4C3ED}"/>
              </a:ext>
            </a:extLst>
          </p:cNvPr>
          <p:cNvSpPr/>
          <p:nvPr/>
        </p:nvSpPr>
        <p:spPr>
          <a:xfrm>
            <a:off x="3939086" y="1020295"/>
            <a:ext cx="4412634" cy="4412634"/>
          </a:xfrm>
          <a:custGeom>
            <a:avLst/>
            <a:gdLst>
              <a:gd name="connsiteX0" fmla="*/ 2206317 w 4412634"/>
              <a:gd name="connsiteY0" fmla="*/ 0 h 4412634"/>
              <a:gd name="connsiteX1" fmla="*/ 4412634 w 4412634"/>
              <a:gd name="connsiteY1" fmla="*/ 2206317 h 4412634"/>
              <a:gd name="connsiteX2" fmla="*/ 2206317 w 4412634"/>
              <a:gd name="connsiteY2" fmla="*/ 4412634 h 4412634"/>
              <a:gd name="connsiteX3" fmla="*/ 2206317 w 4412634"/>
              <a:gd name="connsiteY3" fmla="*/ 2206317 h 4412634"/>
              <a:gd name="connsiteX4" fmla="*/ 2206317 w 4412634"/>
              <a:gd name="connsiteY4" fmla="*/ 0 h 441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2634" h="4412634">
                <a:moveTo>
                  <a:pt x="2206317" y="0"/>
                </a:moveTo>
                <a:cubicBezTo>
                  <a:pt x="3424832" y="0"/>
                  <a:pt x="4412634" y="987802"/>
                  <a:pt x="4412634" y="2206317"/>
                </a:cubicBezTo>
                <a:cubicBezTo>
                  <a:pt x="4412634" y="3424832"/>
                  <a:pt x="3424832" y="4412634"/>
                  <a:pt x="2206317" y="4412634"/>
                </a:cubicBezTo>
                <a:lnTo>
                  <a:pt x="2206317" y="2206317"/>
                </a:lnTo>
                <a:lnTo>
                  <a:pt x="2206317" y="0"/>
                </a:lnTo>
                <a:close/>
              </a:path>
            </a:pathLst>
          </a:custGeom>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txBody>
          <a:bodyPr spcFirstLastPara="0" vert="horz" wrap="square" lIns="2437860" tIns="1182360" rIns="452174" bIns="1182360" numCol="1" spcCol="1270" anchor="ctr" anchorCtr="0">
            <a:noAutofit/>
          </a:bodyPr>
          <a:lstStyle/>
          <a:p>
            <a:pPr marL="0" lvl="0" indent="0" algn="ctr" defTabSz="933450">
              <a:lnSpc>
                <a:spcPct val="90000"/>
              </a:lnSpc>
              <a:spcBef>
                <a:spcPct val="0"/>
              </a:spcBef>
              <a:spcAft>
                <a:spcPct val="35000"/>
              </a:spcAft>
              <a:buNone/>
            </a:pPr>
            <a:r>
              <a:rPr lang="en-US" sz="2100" kern="1200" dirty="0"/>
              <a:t>Deep Learning</a:t>
            </a:r>
            <a:endParaRPr lang="en-HK" sz="2100" kern="1200" dirty="0"/>
          </a:p>
        </p:txBody>
      </p:sp>
      <p:sp>
        <p:nvSpPr>
          <p:cNvPr id="9" name="Freeform 8">
            <a:extLst>
              <a:ext uri="{FF2B5EF4-FFF2-40B4-BE49-F238E27FC236}">
                <a16:creationId xmlns:a16="http://schemas.microsoft.com/office/drawing/2014/main" id="{8C56BF5C-69C6-EF46-9D04-6DC8515AFA7A}"/>
              </a:ext>
            </a:extLst>
          </p:cNvPr>
          <p:cNvSpPr/>
          <p:nvPr/>
        </p:nvSpPr>
        <p:spPr>
          <a:xfrm>
            <a:off x="3728961" y="1020295"/>
            <a:ext cx="4412634" cy="4412634"/>
          </a:xfrm>
          <a:custGeom>
            <a:avLst/>
            <a:gdLst>
              <a:gd name="connsiteX0" fmla="*/ 2206317 w 4412634"/>
              <a:gd name="connsiteY0" fmla="*/ 4412634 h 4412634"/>
              <a:gd name="connsiteX1" fmla="*/ 0 w 4412634"/>
              <a:gd name="connsiteY1" fmla="*/ 2206317 h 4412634"/>
              <a:gd name="connsiteX2" fmla="*/ 2206317 w 4412634"/>
              <a:gd name="connsiteY2" fmla="*/ 0 h 4412634"/>
              <a:gd name="connsiteX3" fmla="*/ 2206317 w 4412634"/>
              <a:gd name="connsiteY3" fmla="*/ 2206317 h 4412634"/>
              <a:gd name="connsiteX4" fmla="*/ 2206317 w 4412634"/>
              <a:gd name="connsiteY4" fmla="*/ 4412634 h 441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2634" h="4412634">
                <a:moveTo>
                  <a:pt x="2206317" y="4412634"/>
                </a:moveTo>
                <a:cubicBezTo>
                  <a:pt x="987802" y="4412634"/>
                  <a:pt x="0" y="3424832"/>
                  <a:pt x="0" y="2206317"/>
                </a:cubicBezTo>
                <a:cubicBezTo>
                  <a:pt x="0" y="987802"/>
                  <a:pt x="987802" y="0"/>
                  <a:pt x="2206317" y="0"/>
                </a:cubicBezTo>
                <a:lnTo>
                  <a:pt x="2206317" y="2206317"/>
                </a:lnTo>
                <a:lnTo>
                  <a:pt x="2206317" y="4412634"/>
                </a:lnTo>
                <a:close/>
              </a:path>
            </a:pathLst>
          </a:custGeom>
        </p:spPr>
        <p:style>
          <a:lnRef idx="0">
            <a:schemeClr val="lt1">
              <a:hueOff val="0"/>
              <a:satOff val="0"/>
              <a:lumOff val="0"/>
              <a:alphaOff val="0"/>
            </a:schemeClr>
          </a:lnRef>
          <a:fillRef idx="3">
            <a:schemeClr val="accent1">
              <a:shade val="50000"/>
              <a:hueOff val="780526"/>
              <a:satOff val="-45086"/>
              <a:lumOff val="49539"/>
              <a:alphaOff val="0"/>
            </a:schemeClr>
          </a:fillRef>
          <a:effectRef idx="2">
            <a:schemeClr val="accent1">
              <a:shade val="50000"/>
              <a:hueOff val="780526"/>
              <a:satOff val="-45086"/>
              <a:lumOff val="49539"/>
              <a:alphaOff val="0"/>
            </a:schemeClr>
          </a:effectRef>
          <a:fontRef idx="minor">
            <a:schemeClr val="lt1"/>
          </a:fontRef>
        </p:style>
        <p:txBody>
          <a:bodyPr spcFirstLastPara="0" vert="horz" wrap="square" lIns="452174" tIns="1182360" rIns="2437860" bIns="118236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rgbClr val="3458B0"/>
                </a:solidFill>
              </a:rPr>
              <a:t>Reinforcement Learning</a:t>
            </a:r>
            <a:endParaRPr lang="en-HK" sz="2100" kern="1200" dirty="0">
              <a:solidFill>
                <a:srgbClr val="3458B0"/>
              </a:solidFill>
            </a:endParaRPr>
          </a:p>
        </p:txBody>
      </p:sp>
      <p:sp>
        <p:nvSpPr>
          <p:cNvPr id="10" name="Circular Arrow 9">
            <a:extLst>
              <a:ext uri="{FF2B5EF4-FFF2-40B4-BE49-F238E27FC236}">
                <a16:creationId xmlns:a16="http://schemas.microsoft.com/office/drawing/2014/main" id="{ABC6BD3C-71C4-F542-A632-99E2CBB02285}"/>
              </a:ext>
            </a:extLst>
          </p:cNvPr>
          <p:cNvSpPr/>
          <p:nvPr/>
        </p:nvSpPr>
        <p:spPr>
          <a:xfrm>
            <a:off x="3665923" y="747132"/>
            <a:ext cx="4958960" cy="4958960"/>
          </a:xfrm>
          <a:prstGeom prst="circularArrow">
            <a:avLst>
              <a:gd name="adj1" fmla="val 5085"/>
              <a:gd name="adj2" fmla="val 327528"/>
              <a:gd name="adj3" fmla="val 5072472"/>
              <a:gd name="adj4" fmla="val 16200000"/>
              <a:gd name="adj5" fmla="val 5932"/>
            </a:avLst>
          </a:prstGeom>
        </p:spPr>
        <p:style>
          <a:lnRef idx="0">
            <a:schemeClr val="accent1">
              <a:shade val="90000"/>
              <a:hueOff val="0"/>
              <a:satOff val="0"/>
              <a:lumOff val="0"/>
              <a:alphaOff val="0"/>
            </a:schemeClr>
          </a:lnRef>
          <a:fillRef idx="3">
            <a:schemeClr val="accent1">
              <a:shade val="90000"/>
              <a:hueOff val="0"/>
              <a:satOff val="0"/>
              <a:lumOff val="0"/>
              <a:alphaOff val="0"/>
            </a:schemeClr>
          </a:fillRef>
          <a:effectRef idx="2">
            <a:schemeClr val="accent1">
              <a:shade val="90000"/>
              <a:hueOff val="0"/>
              <a:satOff val="0"/>
              <a:lumOff val="0"/>
              <a:alphaOff val="0"/>
            </a:schemeClr>
          </a:effectRef>
          <a:fontRef idx="minor">
            <a:schemeClr val="lt1"/>
          </a:fontRef>
        </p:style>
      </p:sp>
      <p:sp>
        <p:nvSpPr>
          <p:cNvPr id="11" name="Circular Arrow 10">
            <a:extLst>
              <a:ext uri="{FF2B5EF4-FFF2-40B4-BE49-F238E27FC236}">
                <a16:creationId xmlns:a16="http://schemas.microsoft.com/office/drawing/2014/main" id="{5B63D015-EB1D-B348-B88F-EC32CB16DD86}"/>
              </a:ext>
            </a:extLst>
          </p:cNvPr>
          <p:cNvSpPr/>
          <p:nvPr/>
        </p:nvSpPr>
        <p:spPr>
          <a:xfrm>
            <a:off x="3455798" y="747132"/>
            <a:ext cx="4958960" cy="4958960"/>
          </a:xfrm>
          <a:prstGeom prst="circularArrow">
            <a:avLst>
              <a:gd name="adj1" fmla="val 5085"/>
              <a:gd name="adj2" fmla="val 327528"/>
              <a:gd name="adj3" fmla="val 15872472"/>
              <a:gd name="adj4" fmla="val 5400000"/>
              <a:gd name="adj5" fmla="val 5932"/>
            </a:avLst>
          </a:prstGeom>
        </p:spPr>
        <p:style>
          <a:lnRef idx="0">
            <a:schemeClr val="accent1">
              <a:shade val="90000"/>
              <a:hueOff val="799952"/>
              <a:satOff val="-42523"/>
              <a:lumOff val="41984"/>
              <a:alphaOff val="0"/>
            </a:schemeClr>
          </a:lnRef>
          <a:fillRef idx="3">
            <a:schemeClr val="accent1">
              <a:shade val="90000"/>
              <a:hueOff val="799952"/>
              <a:satOff val="-42523"/>
              <a:lumOff val="41984"/>
              <a:alphaOff val="0"/>
            </a:schemeClr>
          </a:fillRef>
          <a:effectRef idx="2">
            <a:schemeClr val="accent1">
              <a:shade val="90000"/>
              <a:hueOff val="799952"/>
              <a:satOff val="-42523"/>
              <a:lumOff val="41984"/>
              <a:alphaOff val="0"/>
            </a:schemeClr>
          </a:effectRef>
          <a:fontRef idx="minor">
            <a:schemeClr val="lt1"/>
          </a:fontRef>
        </p:style>
      </p:sp>
      <p:sp>
        <p:nvSpPr>
          <p:cNvPr id="4" name="Footer Placeholder 3">
            <a:extLst>
              <a:ext uri="{FF2B5EF4-FFF2-40B4-BE49-F238E27FC236}">
                <a16:creationId xmlns:a16="http://schemas.microsoft.com/office/drawing/2014/main" id="{F5A961D3-3EA2-4246-9AFC-63C77ECF4FD1}"/>
              </a:ext>
            </a:extLst>
          </p:cNvPr>
          <p:cNvSpPr>
            <a:spLocks noGrp="1"/>
          </p:cNvSpPr>
          <p:nvPr>
            <p:ph type="ftr" sz="quarter" idx="11"/>
          </p:nvPr>
        </p:nvSpPr>
        <p:spPr>
          <a:xfrm>
            <a:off x="4038600" y="6356350"/>
            <a:ext cx="4114800" cy="365125"/>
          </a:xfrm>
        </p:spPr>
        <p:txBody>
          <a:bodyPr/>
          <a:lstStyle/>
          <a:p>
            <a:r>
              <a:rPr lang="en-US"/>
              <a:t>SING Lab-CSE-HKUST</a:t>
            </a:r>
            <a:endParaRPr lang="en-US" dirty="0"/>
          </a:p>
        </p:txBody>
      </p:sp>
      <p:sp>
        <p:nvSpPr>
          <p:cNvPr id="5" name="Slide Number Placeholder 4">
            <a:extLst>
              <a:ext uri="{FF2B5EF4-FFF2-40B4-BE49-F238E27FC236}">
                <a16:creationId xmlns:a16="http://schemas.microsoft.com/office/drawing/2014/main" id="{8AF5FCD1-3834-704B-8A70-A98EA7494997}"/>
              </a:ext>
            </a:extLst>
          </p:cNvPr>
          <p:cNvSpPr>
            <a:spLocks noGrp="1"/>
          </p:cNvSpPr>
          <p:nvPr>
            <p:ph type="sldNum" sz="quarter" idx="12"/>
          </p:nvPr>
        </p:nvSpPr>
        <p:spPr>
          <a:xfrm>
            <a:off x="8610600" y="6356350"/>
            <a:ext cx="2743200" cy="365125"/>
          </a:xfrm>
        </p:spPr>
        <p:txBody>
          <a:bodyPr/>
          <a:lstStyle/>
          <a:p>
            <a:fld id="{2BE43E12-75C8-F547-8CFF-A7DFBF273010}" type="slidenum">
              <a:rPr lang="en-US" smtClean="0"/>
              <a:t>9</a:t>
            </a:fld>
            <a:endParaRPr lang="en-US"/>
          </a:p>
        </p:txBody>
      </p:sp>
      <p:sp>
        <p:nvSpPr>
          <p:cNvPr id="12" name="TextBox 11">
            <a:extLst>
              <a:ext uri="{FF2B5EF4-FFF2-40B4-BE49-F238E27FC236}">
                <a16:creationId xmlns:a16="http://schemas.microsoft.com/office/drawing/2014/main" id="{8636028C-1594-1E4D-9615-F500F6B093C4}"/>
              </a:ext>
            </a:extLst>
          </p:cNvPr>
          <p:cNvSpPr txBox="1"/>
          <p:nvPr/>
        </p:nvSpPr>
        <p:spPr>
          <a:xfrm>
            <a:off x="8835008" y="2903446"/>
            <a:ext cx="3098784" cy="646331"/>
          </a:xfrm>
          <a:prstGeom prst="rect">
            <a:avLst/>
          </a:prstGeom>
          <a:noFill/>
        </p:spPr>
        <p:txBody>
          <a:bodyPr wrap="square" rtlCol="0">
            <a:spAutoFit/>
          </a:bodyPr>
          <a:lstStyle/>
          <a:p>
            <a:r>
              <a:rPr lang="en-US" dirty="0"/>
              <a:t>End-to-end training of expressive, multi-layer models</a:t>
            </a:r>
          </a:p>
        </p:txBody>
      </p:sp>
      <p:sp>
        <p:nvSpPr>
          <p:cNvPr id="13" name="TextBox 12">
            <a:extLst>
              <a:ext uri="{FF2B5EF4-FFF2-40B4-BE49-F238E27FC236}">
                <a16:creationId xmlns:a16="http://schemas.microsoft.com/office/drawing/2014/main" id="{8272D4CD-5347-7C45-856D-3321FA720DC2}"/>
              </a:ext>
            </a:extLst>
          </p:cNvPr>
          <p:cNvSpPr txBox="1"/>
          <p:nvPr/>
        </p:nvSpPr>
        <p:spPr>
          <a:xfrm>
            <a:off x="293976" y="2903445"/>
            <a:ext cx="3098784" cy="646331"/>
          </a:xfrm>
          <a:prstGeom prst="rect">
            <a:avLst/>
          </a:prstGeom>
          <a:noFill/>
        </p:spPr>
        <p:txBody>
          <a:bodyPr wrap="square" rtlCol="0">
            <a:spAutoFit/>
          </a:bodyPr>
          <a:lstStyle/>
          <a:p>
            <a:pPr algn="r"/>
            <a:r>
              <a:rPr lang="en-US" dirty="0"/>
              <a:t>Conceptual framework to model control problems.</a:t>
            </a:r>
          </a:p>
        </p:txBody>
      </p:sp>
      <p:sp>
        <p:nvSpPr>
          <p:cNvPr id="14" name="Rectangle 13">
            <a:extLst>
              <a:ext uri="{FF2B5EF4-FFF2-40B4-BE49-F238E27FC236}">
                <a16:creationId xmlns:a16="http://schemas.microsoft.com/office/drawing/2014/main" id="{6B0ECF0F-46E6-1948-BC39-E6ED61F5116B}"/>
              </a:ext>
            </a:extLst>
          </p:cNvPr>
          <p:cNvSpPr/>
          <p:nvPr/>
        </p:nvSpPr>
        <p:spPr>
          <a:xfrm>
            <a:off x="1025236" y="5058949"/>
            <a:ext cx="10141527" cy="102423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t>Deep models allow reinforcement learning algorithms to solve complex problems end-to-end!</a:t>
            </a:r>
          </a:p>
        </p:txBody>
      </p:sp>
    </p:spTree>
    <p:extLst>
      <p:ext uri="{BB962C8B-B14F-4D97-AF65-F5344CB8AC3E}">
        <p14:creationId xmlns:p14="http://schemas.microsoft.com/office/powerpoint/2010/main" val="339400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3|8.3|1.3|2.8|5.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9602</TotalTime>
  <Words>3441</Words>
  <Application>Microsoft Macintosh PowerPoint</Application>
  <PresentationFormat>Widescreen</PresentationFormat>
  <Paragraphs>461</Paragraphs>
  <Slides>31</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DengXian</vt:lpstr>
      <vt:lpstr>华文仿宋</vt:lpstr>
      <vt:lpstr>system-ui</vt:lpstr>
      <vt:lpstr>Arial</vt:lpstr>
      <vt:lpstr>Calibri</vt:lpstr>
      <vt:lpstr>Cambria Math</vt:lpstr>
      <vt:lpstr>Consolas</vt:lpstr>
      <vt:lpstr>Fira Mono Medium for Powerline </vt:lpstr>
      <vt:lpstr>Mangal</vt:lpstr>
      <vt:lpstr>Tw Cen MT</vt:lpstr>
      <vt:lpstr>Wingdings</vt:lpstr>
      <vt:lpstr>Office Theme</vt:lpstr>
      <vt:lpstr>Scaling Deep Reinforcement Learning to Enable Datacenter-Scale</vt:lpstr>
      <vt:lpstr>Scaling Deep Reinforcement Learning to Enable Datacenter-Scale</vt:lpstr>
      <vt:lpstr>PowerPoint Presentation</vt:lpstr>
      <vt:lpstr>PIAS - An Example</vt:lpstr>
      <vt:lpstr>PowerPoint Presentation</vt:lpstr>
      <vt:lpstr>PIAS: An Example</vt:lpstr>
      <vt:lpstr>Datacenter-scale Traffic Optimizations (TO)</vt:lpstr>
      <vt:lpstr>AI for the Job</vt:lpstr>
      <vt:lpstr>What is Deep RL?</vt:lpstr>
      <vt:lpstr>End-to-end?</vt:lpstr>
      <vt:lpstr>Reinforcement Learning Model</vt:lpstr>
      <vt:lpstr>DRL Formulation for Flow Scheduling</vt:lpstr>
      <vt:lpstr>Deep RL for DC-scale TO?</vt:lpstr>
      <vt:lpstr>How to scale DRL for datacenter-scale TO?</vt:lpstr>
      <vt:lpstr>How to Sperate Short &amp; Long Flows at End-hosts? </vt:lpstr>
      <vt:lpstr>MLFQ at End-hosts</vt:lpstr>
      <vt:lpstr>AuTO Overview</vt:lpstr>
      <vt:lpstr>Peripheral System at End-hosts</vt:lpstr>
      <vt:lpstr>RL Agent for Long Flows (lRLA)</vt:lpstr>
      <vt:lpstr>RL Agent for Short Flows (sRLA)</vt:lpstr>
      <vt:lpstr>Implementation</vt:lpstr>
      <vt:lpstr>Evaluation Setting</vt:lpstr>
      <vt:lpstr>AuTO Performance</vt:lpstr>
      <vt:lpstr>Optimizing MLFQ Thresholds with sRLA</vt:lpstr>
      <vt:lpstr>AuTO Performance</vt:lpstr>
      <vt:lpstr>Summary</vt:lpstr>
      <vt:lpstr>Q&amp;A</vt:lpstr>
      <vt:lpstr>Why Central/Peripheral System?</vt:lpstr>
      <vt:lpstr>Trajectory τ and Expected Reward J(θ)</vt:lpstr>
      <vt:lpstr>Threshold Optimization</vt:lpstr>
      <vt:lpstr>Threshold Optimization, Cont.</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Selfish Data Center</dc:title>
  <dc:creator>Li CHEN</dc:creator>
  <cp:lastModifiedBy>T129525</cp:lastModifiedBy>
  <cp:revision>175</cp:revision>
  <cp:lastPrinted>2018-08-05T03:00:57Z</cp:lastPrinted>
  <dcterms:created xsi:type="dcterms:W3CDTF">2017-03-09T06:59:31Z</dcterms:created>
  <dcterms:modified xsi:type="dcterms:W3CDTF">2018-08-05T03:01:54Z</dcterms:modified>
</cp:coreProperties>
</file>